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handoutMasterIdLst>
    <p:handoutMasterId r:id="rId45"/>
  </p:handoutMasterIdLst>
  <p:sldIdLst>
    <p:sldId id="358" r:id="rId2"/>
    <p:sldId id="256" r:id="rId3"/>
    <p:sldId id="257" r:id="rId4"/>
    <p:sldId id="258" r:id="rId5"/>
    <p:sldId id="352" r:id="rId6"/>
    <p:sldId id="353" r:id="rId7"/>
    <p:sldId id="354" r:id="rId8"/>
    <p:sldId id="355" r:id="rId9"/>
    <p:sldId id="259" r:id="rId10"/>
    <p:sldId id="260" r:id="rId11"/>
    <p:sldId id="262" r:id="rId12"/>
    <p:sldId id="261" r:id="rId13"/>
    <p:sldId id="267" r:id="rId14"/>
    <p:sldId id="268" r:id="rId15"/>
    <p:sldId id="356"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4" r:id="rId41"/>
    <p:sldId id="295" r:id="rId42"/>
    <p:sldId id="357" r:id="rId43"/>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3" autoAdjust="0"/>
    <p:restoredTop sz="87273" autoAdjust="0"/>
  </p:normalViewPr>
  <p:slideViewPr>
    <p:cSldViewPr snapToGrid="0">
      <p:cViewPr varScale="1">
        <p:scale>
          <a:sx n="60" d="100"/>
          <a:sy n="60" d="100"/>
        </p:scale>
        <p:origin x="1632" y="42"/>
      </p:cViewPr>
      <p:guideLst>
        <p:guide orient="horz" pos="2160"/>
        <p:guide pos="2880"/>
      </p:guideLst>
    </p:cSldViewPr>
  </p:slideViewPr>
  <p:notesTextViewPr>
    <p:cViewPr>
      <p:scale>
        <a:sx n="3" d="2"/>
        <a:sy n="3" d="2"/>
      </p:scale>
      <p:origin x="0" y="0"/>
    </p:cViewPr>
  </p:notesTextViewPr>
  <p:notesViewPr>
    <p:cSldViewPr snapToGrid="0">
      <p:cViewPr varScale="1">
        <p:scale>
          <a:sx n="90" d="100"/>
          <a:sy n="90" d="100"/>
        </p:scale>
        <p:origin x="369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0DD337-6DA0-443D-B66A-851E4657E454}" type="datetimeFigureOut">
              <a:rPr lang="id-ID" smtClean="0"/>
              <a:pPr/>
              <a:t>30/06/2019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866E5B-5AB9-40A0-ACF2-7BF32295F0B3}" type="slidenum">
              <a:rPr lang="id-ID" smtClean="0"/>
              <a:pPr/>
              <a:t>‹#›</a:t>
            </a:fld>
            <a:endParaRPr lang="id-ID"/>
          </a:p>
        </p:txBody>
      </p:sp>
    </p:spTree>
    <p:extLst>
      <p:ext uri="{BB962C8B-B14F-4D97-AF65-F5344CB8AC3E}">
        <p14:creationId xmlns:p14="http://schemas.microsoft.com/office/powerpoint/2010/main" val="14885060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ABA3FA-A0AA-4211-8CAF-F15B104CC6F9}" type="datetimeFigureOut">
              <a:rPr lang="id-ID" smtClean="0"/>
              <a:pPr/>
              <a:t>30/06/2019</a:t>
            </a:fld>
            <a:endParaRPr lang="id-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48818C-C5E6-444A-A9F7-917A97CA3904}" type="slidenum">
              <a:rPr lang="id-ID" smtClean="0"/>
              <a:pPr/>
              <a:t>‹#›</a:t>
            </a:fld>
            <a:endParaRPr lang="id-ID"/>
          </a:p>
        </p:txBody>
      </p:sp>
    </p:spTree>
    <p:extLst>
      <p:ext uri="{BB962C8B-B14F-4D97-AF65-F5344CB8AC3E}">
        <p14:creationId xmlns:p14="http://schemas.microsoft.com/office/powerpoint/2010/main" val="2117206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419100" y="2476499"/>
            <a:ext cx="5419725" cy="1419226"/>
          </a:xfrm>
        </p:spPr>
        <p:txBody>
          <a:bodyPr anchor="ctr">
            <a:noAutofit/>
          </a:bodyPr>
          <a:lstStyle>
            <a:lvl1pPr algn="l">
              <a:lnSpc>
                <a:spcPct val="100000"/>
              </a:lnSpc>
              <a:spcBef>
                <a:spcPts val="0"/>
              </a:spcBef>
              <a:spcAft>
                <a:spcPts val="0"/>
              </a:spcAft>
              <a:defRPr sz="4000" baseline="0">
                <a:solidFill>
                  <a:schemeClr val="bg2">
                    <a:lumMod val="25000"/>
                  </a:schemeClr>
                </a:solidFill>
              </a:defRPr>
            </a:lvl1pPr>
          </a:lstStyle>
          <a:p>
            <a:r>
              <a:rPr lang="id-ID" dirty="0" smtClean="0"/>
              <a:t>Judul Pembahasan Pertemuan Disini</a:t>
            </a:r>
            <a:endParaRPr lang="en-US" dirty="0"/>
          </a:p>
        </p:txBody>
      </p:sp>
      <p:sp>
        <p:nvSpPr>
          <p:cNvPr id="3" name="Subtitle 2"/>
          <p:cNvSpPr>
            <a:spLocks noGrp="1"/>
          </p:cNvSpPr>
          <p:nvPr>
            <p:ph type="subTitle" idx="1" hasCustomPrompt="1"/>
          </p:nvPr>
        </p:nvSpPr>
        <p:spPr>
          <a:xfrm>
            <a:off x="419100" y="3927809"/>
            <a:ext cx="4143375" cy="381000"/>
          </a:xfrm>
        </p:spPr>
        <p:txBody>
          <a:bodyPr anchor="ctr">
            <a:normAutofit/>
          </a:bodyPr>
          <a:lstStyle>
            <a:lvl1pPr marL="0" indent="0" algn="l">
              <a:buNone/>
              <a:defRPr sz="1600" baseline="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d-ID" dirty="0" smtClean="0"/>
              <a:t>Nama Pengajar Tulis Disini</a:t>
            </a:r>
            <a:endParaRPr lang="en-US" dirty="0"/>
          </a:p>
        </p:txBody>
      </p:sp>
      <p:sp>
        <p:nvSpPr>
          <p:cNvPr id="10" name="TextBox 9"/>
          <p:cNvSpPr txBox="1"/>
          <p:nvPr userDrawn="1"/>
        </p:nvSpPr>
        <p:spPr>
          <a:xfrm>
            <a:off x="419100" y="2181225"/>
            <a:ext cx="5419725" cy="261610"/>
          </a:xfrm>
          <a:prstGeom prst="rect">
            <a:avLst/>
          </a:prstGeom>
          <a:noFill/>
        </p:spPr>
        <p:txBody>
          <a:bodyPr wrap="square" rtlCol="0">
            <a:spAutoFit/>
          </a:bodyPr>
          <a:lstStyle/>
          <a:p>
            <a:r>
              <a:rPr lang="id-ID" sz="1075" dirty="0" smtClean="0">
                <a:solidFill>
                  <a:schemeClr val="bg2">
                    <a:lumMod val="25000"/>
                  </a:schemeClr>
                </a:solidFill>
                <a:latin typeface="Segoe UI Light" panose="020B0502040204020203" pitchFamily="34" charset="0"/>
                <a:cs typeface="Segoe UI Light" panose="020B0502040204020203" pitchFamily="34" charset="0"/>
              </a:rPr>
              <a:t>Program Fresh</a:t>
            </a:r>
            <a:r>
              <a:rPr lang="id-ID" sz="1075" baseline="0" dirty="0" smtClean="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1075" dirty="0">
              <a:solidFill>
                <a:schemeClr val="bg2">
                  <a:lumMod val="25000"/>
                </a:schemeClr>
              </a:solidFill>
              <a:latin typeface="Segoe UI Light" panose="020B0502040204020203" pitchFamily="34" charset="0"/>
              <a:cs typeface="Segoe UI Light" panose="020B0502040204020203" pitchFamily="34"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42105" y="97208"/>
            <a:ext cx="1432672" cy="622623"/>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9100" y="5843925"/>
            <a:ext cx="666547" cy="686745"/>
          </a:xfrm>
          <a:prstGeom prst="rect">
            <a:avLst/>
          </a:prstGeom>
        </p:spPr>
      </p:pic>
      <p:pic>
        <p:nvPicPr>
          <p:cNvPr id="18" name="Picture 17"/>
          <p:cNvPicPr>
            <a:picLocks noChangeAspect="1"/>
          </p:cNvPicPr>
          <p:nvPr userDrawn="1"/>
        </p:nvPicPr>
        <p:blipFill rotWithShape="1">
          <a:blip r:embed="rId5" cstate="print">
            <a:extLst>
              <a:ext uri="{28A0092B-C50C-407E-A947-70E740481C1C}">
                <a14:useLocalDpi xmlns:a14="http://schemas.microsoft.com/office/drawing/2010/main" val="0"/>
              </a:ext>
            </a:extLst>
          </a:blip>
          <a:srcRect l="6852" r="5618" b="19924"/>
          <a:stretch/>
        </p:blipFill>
        <p:spPr>
          <a:xfrm>
            <a:off x="1220910" y="5854811"/>
            <a:ext cx="720077" cy="686745"/>
          </a:xfrm>
          <a:prstGeom prst="rect">
            <a:avLst/>
          </a:prstGeom>
        </p:spPr>
      </p:pic>
    </p:spTree>
    <p:extLst>
      <p:ext uri="{BB962C8B-B14F-4D97-AF65-F5344CB8AC3E}">
        <p14:creationId xmlns:p14="http://schemas.microsoft.com/office/powerpoint/2010/main" val="190029552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C824E5-3251-4DA2-94CE-034C1A12999C}" type="datetime1">
              <a:rPr lang="id-ID" smtClean="0"/>
              <a:t>30/06/2019</a:t>
            </a:fld>
            <a:endParaRPr lang="id-ID"/>
          </a:p>
        </p:txBody>
      </p:sp>
      <p:sp>
        <p:nvSpPr>
          <p:cNvPr id="6" name="Footer Placeholder 5"/>
          <p:cNvSpPr>
            <a:spLocks noGrp="1"/>
          </p:cNvSpPr>
          <p:nvPr>
            <p:ph type="ftr" sz="quarter" idx="11"/>
          </p:nvPr>
        </p:nvSpPr>
        <p:spPr/>
        <p:txBody>
          <a:bodyPr/>
          <a:lstStyle/>
          <a:p>
            <a:r>
              <a:rPr lang="id-ID" smtClean="0"/>
              <a:t>Machine Learning di AWS</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pPr/>
              <a:t>‹#›</a:t>
            </a:fld>
            <a:endParaRPr lang="id-ID"/>
          </a:p>
        </p:txBody>
      </p:sp>
    </p:spTree>
    <p:extLst>
      <p:ext uri="{BB962C8B-B14F-4D97-AF65-F5344CB8AC3E}">
        <p14:creationId xmlns:p14="http://schemas.microsoft.com/office/powerpoint/2010/main" val="4135206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B9CD3C-FC3E-4E98-8626-E27D4AB9B94A}" type="datetime1">
              <a:rPr lang="id-ID" smtClean="0"/>
              <a:t>30/06/2019</a:t>
            </a:fld>
            <a:endParaRPr lang="id-ID"/>
          </a:p>
        </p:txBody>
      </p:sp>
      <p:sp>
        <p:nvSpPr>
          <p:cNvPr id="6" name="Footer Placeholder 5"/>
          <p:cNvSpPr>
            <a:spLocks noGrp="1"/>
          </p:cNvSpPr>
          <p:nvPr>
            <p:ph type="ftr" sz="quarter" idx="11"/>
          </p:nvPr>
        </p:nvSpPr>
        <p:spPr/>
        <p:txBody>
          <a:bodyPr/>
          <a:lstStyle/>
          <a:p>
            <a:r>
              <a:rPr lang="id-ID" smtClean="0"/>
              <a:t>Machine Learning di AWS</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pPr/>
              <a:t>‹#›</a:t>
            </a:fld>
            <a:endParaRPr lang="id-ID"/>
          </a:p>
        </p:txBody>
      </p:sp>
    </p:spTree>
    <p:extLst>
      <p:ext uri="{BB962C8B-B14F-4D97-AF65-F5344CB8AC3E}">
        <p14:creationId xmlns:p14="http://schemas.microsoft.com/office/powerpoint/2010/main" val="2795775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E3425D-EDE6-4905-99C1-750BB7632DB0}" type="datetime1">
              <a:rPr lang="id-ID" smtClean="0"/>
              <a:t>30/06/2019</a:t>
            </a:fld>
            <a:endParaRPr lang="id-ID"/>
          </a:p>
        </p:txBody>
      </p:sp>
      <p:sp>
        <p:nvSpPr>
          <p:cNvPr id="5" name="Footer Placeholder 4"/>
          <p:cNvSpPr>
            <a:spLocks noGrp="1"/>
          </p:cNvSpPr>
          <p:nvPr>
            <p:ph type="ftr" sz="quarter" idx="11"/>
          </p:nvPr>
        </p:nvSpPr>
        <p:spPr/>
        <p:txBody>
          <a:bodyPr/>
          <a:lstStyle/>
          <a:p>
            <a:r>
              <a:rPr lang="id-ID" smtClean="0"/>
              <a:t>Machine Learning di AWS</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pPr/>
              <a:t>‹#›</a:t>
            </a:fld>
            <a:endParaRPr lang="id-ID"/>
          </a:p>
        </p:txBody>
      </p:sp>
    </p:spTree>
    <p:extLst>
      <p:ext uri="{BB962C8B-B14F-4D97-AF65-F5344CB8AC3E}">
        <p14:creationId xmlns:p14="http://schemas.microsoft.com/office/powerpoint/2010/main" val="1521518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D427DC-410C-4235-9B99-75E56B25028A}" type="datetime1">
              <a:rPr lang="id-ID" smtClean="0"/>
              <a:t>30/06/2019</a:t>
            </a:fld>
            <a:endParaRPr lang="id-ID"/>
          </a:p>
        </p:txBody>
      </p:sp>
      <p:sp>
        <p:nvSpPr>
          <p:cNvPr id="5" name="Footer Placeholder 4"/>
          <p:cNvSpPr>
            <a:spLocks noGrp="1"/>
          </p:cNvSpPr>
          <p:nvPr>
            <p:ph type="ftr" sz="quarter" idx="11"/>
          </p:nvPr>
        </p:nvSpPr>
        <p:spPr/>
        <p:txBody>
          <a:bodyPr/>
          <a:lstStyle/>
          <a:p>
            <a:r>
              <a:rPr lang="id-ID" smtClean="0"/>
              <a:t>Machine Learning di AWS</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pPr/>
              <a:t>‹#›</a:t>
            </a:fld>
            <a:endParaRPr lang="id-ID"/>
          </a:p>
        </p:txBody>
      </p:sp>
    </p:spTree>
    <p:extLst>
      <p:ext uri="{BB962C8B-B14F-4D97-AF65-F5344CB8AC3E}">
        <p14:creationId xmlns:p14="http://schemas.microsoft.com/office/powerpoint/2010/main" val="656585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2337" y="406484"/>
            <a:ext cx="7347283" cy="854074"/>
          </a:xfrm>
        </p:spPr>
        <p:txBody>
          <a:bodyPr/>
          <a:lstStyle>
            <a:lvl1pPr algn="ct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84897" y="1451811"/>
            <a:ext cx="8814723" cy="4724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184897" y="6424196"/>
            <a:ext cx="1467440" cy="365125"/>
          </a:xfrm>
        </p:spPr>
        <p:txBody>
          <a:bodyPr/>
          <a:lstStyle/>
          <a:p>
            <a:fld id="{7C072BD5-BE90-4BD6-A838-6249A9F0C1B3}" type="datetime1">
              <a:rPr lang="id-ID" smtClean="0"/>
              <a:t>30/06/2019</a:t>
            </a:fld>
            <a:endParaRPr lang="id-ID" dirty="0"/>
          </a:p>
        </p:txBody>
      </p:sp>
      <p:sp>
        <p:nvSpPr>
          <p:cNvPr id="5" name="Footer Placeholder 4"/>
          <p:cNvSpPr>
            <a:spLocks noGrp="1"/>
          </p:cNvSpPr>
          <p:nvPr>
            <p:ph type="ftr" sz="quarter" idx="11"/>
          </p:nvPr>
        </p:nvSpPr>
        <p:spPr>
          <a:xfrm>
            <a:off x="2354385" y="6423529"/>
            <a:ext cx="4475746" cy="365125"/>
          </a:xfrm>
        </p:spPr>
        <p:txBody>
          <a:bodyPr/>
          <a:lstStyle/>
          <a:p>
            <a:r>
              <a:rPr lang="id-ID" smtClean="0"/>
              <a:t>Machine Learning di AWS</a:t>
            </a:r>
            <a:endParaRPr lang="id-ID" dirty="0"/>
          </a:p>
        </p:txBody>
      </p:sp>
      <p:sp>
        <p:nvSpPr>
          <p:cNvPr id="6" name="Slide Number Placeholder 5"/>
          <p:cNvSpPr>
            <a:spLocks noGrp="1"/>
          </p:cNvSpPr>
          <p:nvPr>
            <p:ph type="sldNum" sz="quarter" idx="12"/>
          </p:nvPr>
        </p:nvSpPr>
        <p:spPr>
          <a:xfrm>
            <a:off x="8093242" y="6249152"/>
            <a:ext cx="906378" cy="544513"/>
          </a:xfrm>
        </p:spPr>
        <p:txBody>
          <a:bodyPr/>
          <a:lstStyle>
            <a:lvl1pPr>
              <a:defRPr>
                <a:solidFill>
                  <a:schemeClr val="bg1"/>
                </a:solidFill>
              </a:defRPr>
            </a:lvl1pPr>
          </a:lstStyle>
          <a:p>
            <a:fld id="{DF0E258F-04D6-46E9-8B77-0866F5CD991D}" type="slidenum">
              <a:rPr lang="id-ID" smtClean="0"/>
              <a:pPr/>
              <a:t>‹#›</a:t>
            </a:fld>
            <a:endParaRPr lang="id-ID" dirty="0"/>
          </a:p>
        </p:txBody>
      </p:sp>
    </p:spTree>
    <p:extLst>
      <p:ext uri="{BB962C8B-B14F-4D97-AF65-F5344CB8AC3E}">
        <p14:creationId xmlns:p14="http://schemas.microsoft.com/office/powerpoint/2010/main" val="318297231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21843" y="2948156"/>
            <a:ext cx="6184483" cy="1315453"/>
          </a:xfrm>
          <a:noFill/>
        </p:spPr>
        <p:txBody>
          <a:bodyPr anchor="ctr">
            <a:normAutofit/>
          </a:bodyPr>
          <a:lstStyle>
            <a:lvl1pPr algn="l">
              <a:lnSpc>
                <a:spcPct val="100000"/>
              </a:lnSpc>
              <a:defRPr sz="4000" baseline="0">
                <a:solidFill>
                  <a:schemeClr val="bg2">
                    <a:lumMod val="25000"/>
                  </a:schemeClr>
                </a:solidFill>
              </a:defRPr>
            </a:lvl1pPr>
          </a:lstStyle>
          <a:p>
            <a:r>
              <a:rPr lang="id-ID" dirty="0" smtClean="0"/>
              <a:t>Judul Section / Bagian Klik Disini</a:t>
            </a:r>
            <a:endParaRPr lang="en-US" dirty="0"/>
          </a:p>
        </p:txBody>
      </p:sp>
      <p:sp>
        <p:nvSpPr>
          <p:cNvPr id="3" name="Text Placeholder 2"/>
          <p:cNvSpPr>
            <a:spLocks noGrp="1"/>
          </p:cNvSpPr>
          <p:nvPr>
            <p:ph type="body" idx="1" hasCustomPrompt="1"/>
          </p:nvPr>
        </p:nvSpPr>
        <p:spPr>
          <a:xfrm>
            <a:off x="2317581" y="2534653"/>
            <a:ext cx="6188745" cy="300078"/>
          </a:xfrm>
          <a:noFill/>
        </p:spPr>
        <p:txBody>
          <a:bodyPr anchor="ctr">
            <a:normAutofit/>
          </a:bodyPr>
          <a:lstStyle>
            <a:lvl1pPr marL="0" indent="0">
              <a:buNone/>
              <a:defRPr sz="1800" baseline="0">
                <a:solidFill>
                  <a:schemeClr val="bg2">
                    <a:lumMod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d-ID" dirty="0" smtClean="0"/>
              <a:t>Bagian berapa</a:t>
            </a:r>
            <a:endParaRPr lang="en-US" dirty="0" smtClean="0"/>
          </a:p>
        </p:txBody>
      </p:sp>
      <p:sp>
        <p:nvSpPr>
          <p:cNvPr id="4" name="Date Placeholder 3"/>
          <p:cNvSpPr>
            <a:spLocks noGrp="1"/>
          </p:cNvSpPr>
          <p:nvPr>
            <p:ph type="dt" sz="half" idx="10"/>
          </p:nvPr>
        </p:nvSpPr>
        <p:spPr/>
        <p:txBody>
          <a:bodyPr/>
          <a:lstStyle/>
          <a:p>
            <a:fld id="{DE8525C1-6DE6-4539-9C1C-76C4FF5A0FA6}" type="datetime1">
              <a:rPr lang="id-ID" smtClean="0"/>
              <a:t>30/06/2019</a:t>
            </a:fld>
            <a:endParaRPr lang="id-ID"/>
          </a:p>
        </p:txBody>
      </p:sp>
      <p:sp>
        <p:nvSpPr>
          <p:cNvPr id="5" name="Footer Placeholder 4"/>
          <p:cNvSpPr>
            <a:spLocks noGrp="1"/>
          </p:cNvSpPr>
          <p:nvPr>
            <p:ph type="ftr" sz="quarter" idx="11"/>
          </p:nvPr>
        </p:nvSpPr>
        <p:spPr/>
        <p:txBody>
          <a:bodyPr/>
          <a:lstStyle/>
          <a:p>
            <a:r>
              <a:rPr lang="id-ID" smtClean="0"/>
              <a:t>Machine Learning di AWS</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pPr/>
              <a:t>‹#›</a:t>
            </a:fld>
            <a:endParaRPr lang="id-ID"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9719" y="2582779"/>
            <a:ext cx="1471628" cy="1640725"/>
          </a:xfrm>
          <a:prstGeom prst="rect">
            <a:avLst/>
          </a:prstGeom>
        </p:spPr>
      </p:pic>
    </p:spTree>
    <p:extLst>
      <p:ext uri="{BB962C8B-B14F-4D97-AF65-F5344CB8AC3E}">
        <p14:creationId xmlns:p14="http://schemas.microsoft.com/office/powerpoint/2010/main" val="230952132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84898" y="1427747"/>
            <a:ext cx="4329952" cy="4749216"/>
          </a:xfrm>
        </p:spPr>
        <p:txBody>
          <a:bodyPr anchor="ct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1427747"/>
            <a:ext cx="4378492" cy="4749216"/>
          </a:xfrm>
        </p:spPr>
        <p:txBody>
          <a:bodyPr anchor="ct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4E07CAC6-1B1B-4B50-B7EA-9B7D19AAC7B2}" type="datetime1">
              <a:rPr lang="id-ID" smtClean="0"/>
              <a:t>30/06/2019</a:t>
            </a:fld>
            <a:endParaRPr lang="id-ID"/>
          </a:p>
        </p:txBody>
      </p:sp>
      <p:sp>
        <p:nvSpPr>
          <p:cNvPr id="6" name="Footer Placeholder 5"/>
          <p:cNvSpPr>
            <a:spLocks noGrp="1"/>
          </p:cNvSpPr>
          <p:nvPr>
            <p:ph type="ftr" sz="quarter" idx="11"/>
          </p:nvPr>
        </p:nvSpPr>
        <p:spPr/>
        <p:txBody>
          <a:bodyPr/>
          <a:lstStyle/>
          <a:p>
            <a:r>
              <a:rPr lang="id-ID" smtClean="0"/>
              <a:t>Machine Learning di AWS</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pPr/>
              <a:t>‹#›</a:t>
            </a:fld>
            <a:endParaRPr lang="id-ID"/>
          </a:p>
        </p:txBody>
      </p:sp>
    </p:spTree>
    <p:extLst>
      <p:ext uri="{BB962C8B-B14F-4D97-AF65-F5344CB8AC3E}">
        <p14:creationId xmlns:p14="http://schemas.microsoft.com/office/powerpoint/2010/main" val="221992987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nippet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3"/>
          <p:cNvSpPr>
            <a:spLocks noGrp="1"/>
          </p:cNvSpPr>
          <p:nvPr>
            <p:ph sz="half" idx="2"/>
          </p:nvPr>
        </p:nvSpPr>
        <p:spPr>
          <a:xfrm>
            <a:off x="5486400" y="1427747"/>
            <a:ext cx="3521242" cy="4749216"/>
          </a:xfrm>
        </p:spPr>
        <p:txBody>
          <a:bodyPr anchor="ctr">
            <a:normAutofit/>
          </a:bodyPr>
          <a:lstStyle>
            <a:lvl1pPr>
              <a:defRPr sz="1600"/>
            </a:lvl1pPr>
            <a:lvl2pPr>
              <a:defRPr sz="1400"/>
            </a:lvl2pPr>
            <a:lvl3pPr>
              <a:defRPr sz="12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4AED3C72-D8A6-44DC-AC93-3BC71AE21B90}" type="datetime1">
              <a:rPr lang="id-ID" smtClean="0"/>
              <a:t>30/06/2019</a:t>
            </a:fld>
            <a:endParaRPr lang="id-ID"/>
          </a:p>
        </p:txBody>
      </p:sp>
      <p:sp>
        <p:nvSpPr>
          <p:cNvPr id="6" name="Footer Placeholder 5"/>
          <p:cNvSpPr>
            <a:spLocks noGrp="1"/>
          </p:cNvSpPr>
          <p:nvPr>
            <p:ph type="ftr" sz="quarter" idx="11"/>
          </p:nvPr>
        </p:nvSpPr>
        <p:spPr/>
        <p:txBody>
          <a:bodyPr/>
          <a:lstStyle/>
          <a:p>
            <a:r>
              <a:rPr lang="id-ID" smtClean="0"/>
              <a:t>Machine Learning di AWS</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pPr/>
              <a:t>‹#›</a:t>
            </a:fld>
            <a:endParaRPr lang="id-ID"/>
          </a:p>
        </p:txBody>
      </p:sp>
      <p:sp>
        <p:nvSpPr>
          <p:cNvPr id="9" name="Text Placeholder 8"/>
          <p:cNvSpPr>
            <a:spLocks noGrp="1"/>
          </p:cNvSpPr>
          <p:nvPr>
            <p:ph type="body" sz="quarter" idx="13"/>
          </p:nvPr>
        </p:nvSpPr>
        <p:spPr>
          <a:xfrm>
            <a:off x="184898" y="1427747"/>
            <a:ext cx="5197228" cy="4749216"/>
          </a:xfrm>
          <a:ln>
            <a:solidFill>
              <a:schemeClr val="tx1"/>
            </a:solidFill>
            <a:prstDash val="lgDash"/>
          </a:ln>
        </p:spPr>
        <p:txBody>
          <a:bodyPr anchor="ctr">
            <a:normAutofit/>
          </a:bodyPr>
          <a:lstStyle>
            <a:lvl1pPr marL="88900" indent="0">
              <a:buNone/>
              <a:defRPr sz="1100" b="1">
                <a:solidFill>
                  <a:schemeClr val="tx1"/>
                </a:solidFill>
                <a:latin typeface="Courier New" panose="02070309020205020404" pitchFamily="49" charset="0"/>
                <a:cs typeface="Courier New" panose="02070309020205020404" pitchFamily="49" charset="0"/>
              </a:defRPr>
            </a:lvl1pPr>
          </a:lstStyle>
          <a:p>
            <a:pPr lvl="0"/>
            <a:endParaRPr lang="id-ID" dirty="0"/>
          </a:p>
        </p:txBody>
      </p:sp>
    </p:spTree>
    <p:extLst>
      <p:ext uri="{BB962C8B-B14F-4D97-AF65-F5344CB8AC3E}">
        <p14:creationId xmlns:p14="http://schemas.microsoft.com/office/powerpoint/2010/main" val="24378864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4898" y="1427747"/>
            <a:ext cx="4313284" cy="846472"/>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184898" y="2274219"/>
            <a:ext cx="4313284" cy="391544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29150" y="1427747"/>
            <a:ext cx="4378492" cy="846472"/>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29150" y="2274219"/>
            <a:ext cx="4378492" cy="391544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B094D57C-2AE3-4ADD-AD0F-9FEF43A07858}" type="datetime1">
              <a:rPr lang="id-ID" smtClean="0"/>
              <a:t>30/06/2019</a:t>
            </a:fld>
            <a:endParaRPr lang="id-ID"/>
          </a:p>
        </p:txBody>
      </p:sp>
      <p:sp>
        <p:nvSpPr>
          <p:cNvPr id="8" name="Footer Placeholder 7"/>
          <p:cNvSpPr>
            <a:spLocks noGrp="1"/>
          </p:cNvSpPr>
          <p:nvPr>
            <p:ph type="ftr" sz="quarter" idx="11"/>
          </p:nvPr>
        </p:nvSpPr>
        <p:spPr/>
        <p:txBody>
          <a:bodyPr/>
          <a:lstStyle/>
          <a:p>
            <a:r>
              <a:rPr lang="id-ID" smtClean="0"/>
              <a:t>Machine Learning di AWS</a:t>
            </a:r>
            <a:endParaRPr lang="id-ID"/>
          </a:p>
        </p:txBody>
      </p:sp>
      <p:sp>
        <p:nvSpPr>
          <p:cNvPr id="9" name="Slide Number Placeholder 8"/>
          <p:cNvSpPr>
            <a:spLocks noGrp="1"/>
          </p:cNvSpPr>
          <p:nvPr>
            <p:ph type="sldNum" sz="quarter" idx="12"/>
          </p:nvPr>
        </p:nvSpPr>
        <p:spPr/>
        <p:txBody>
          <a:bodyPr/>
          <a:lstStyle/>
          <a:p>
            <a:fld id="{DF0E258F-04D6-46E9-8B77-0866F5CD991D}" type="slidenum">
              <a:rPr lang="id-ID" smtClean="0"/>
              <a:pPr/>
              <a:t>‹#›</a:t>
            </a:fld>
            <a:endParaRPr lang="id-ID"/>
          </a:p>
        </p:txBody>
      </p:sp>
      <p:sp>
        <p:nvSpPr>
          <p:cNvPr id="11" name="Title 1"/>
          <p:cNvSpPr>
            <a:spLocks noGrp="1"/>
          </p:cNvSpPr>
          <p:nvPr>
            <p:ph type="title"/>
          </p:nvPr>
        </p:nvSpPr>
        <p:spPr>
          <a:xfrm>
            <a:off x="1652338" y="412469"/>
            <a:ext cx="7355304" cy="842804"/>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06004850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9A57923C-BFB0-4E66-9513-54E9B711059C}" type="datetime1">
              <a:rPr lang="id-ID" smtClean="0"/>
              <a:t>30/06/2019</a:t>
            </a:fld>
            <a:endParaRPr lang="id-ID"/>
          </a:p>
        </p:txBody>
      </p:sp>
      <p:sp>
        <p:nvSpPr>
          <p:cNvPr id="4" name="Footer Placeholder 3"/>
          <p:cNvSpPr>
            <a:spLocks noGrp="1"/>
          </p:cNvSpPr>
          <p:nvPr>
            <p:ph type="ftr" sz="quarter" idx="11"/>
          </p:nvPr>
        </p:nvSpPr>
        <p:spPr/>
        <p:txBody>
          <a:bodyPr/>
          <a:lstStyle/>
          <a:p>
            <a:r>
              <a:rPr lang="id-ID" smtClean="0"/>
              <a:t>Machine Learning di AWS</a:t>
            </a:r>
            <a:endParaRPr lang="id-ID"/>
          </a:p>
        </p:txBody>
      </p:sp>
      <p:sp>
        <p:nvSpPr>
          <p:cNvPr id="5" name="Slide Number Placeholder 4"/>
          <p:cNvSpPr>
            <a:spLocks noGrp="1"/>
          </p:cNvSpPr>
          <p:nvPr>
            <p:ph type="sldNum" sz="quarter" idx="12"/>
          </p:nvPr>
        </p:nvSpPr>
        <p:spPr/>
        <p:txBody>
          <a:bodyPr/>
          <a:lstStyle/>
          <a:p>
            <a:fld id="{DF0E258F-04D6-46E9-8B77-0866F5CD991D}" type="slidenum">
              <a:rPr lang="id-ID" smtClean="0"/>
              <a:pPr/>
              <a:t>‹#›</a:t>
            </a:fld>
            <a:endParaRPr lang="id-ID"/>
          </a:p>
        </p:txBody>
      </p:sp>
    </p:spTree>
    <p:extLst>
      <p:ext uri="{BB962C8B-B14F-4D97-AF65-F5344CB8AC3E}">
        <p14:creationId xmlns:p14="http://schemas.microsoft.com/office/powerpoint/2010/main" val="353713698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with Titl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01B805-E1DF-4156-AF6A-C0F280098379}" type="datetime1">
              <a:rPr lang="id-ID" smtClean="0"/>
              <a:t>30/06/2019</a:t>
            </a:fld>
            <a:endParaRPr lang="id-ID"/>
          </a:p>
        </p:txBody>
      </p:sp>
      <p:sp>
        <p:nvSpPr>
          <p:cNvPr id="3" name="Footer Placeholder 2"/>
          <p:cNvSpPr>
            <a:spLocks noGrp="1"/>
          </p:cNvSpPr>
          <p:nvPr>
            <p:ph type="ftr" sz="quarter" idx="11"/>
          </p:nvPr>
        </p:nvSpPr>
        <p:spPr/>
        <p:txBody>
          <a:bodyPr/>
          <a:lstStyle/>
          <a:p>
            <a:r>
              <a:rPr lang="id-ID" smtClean="0"/>
              <a:t>Machine Learning di AWS</a:t>
            </a:r>
            <a:endParaRPr lang="id-ID"/>
          </a:p>
        </p:txBody>
      </p:sp>
      <p:sp>
        <p:nvSpPr>
          <p:cNvPr id="4" name="Slide Number Placeholder 3"/>
          <p:cNvSpPr>
            <a:spLocks noGrp="1"/>
          </p:cNvSpPr>
          <p:nvPr>
            <p:ph type="sldNum" sz="quarter" idx="12"/>
          </p:nvPr>
        </p:nvSpPr>
        <p:spPr/>
        <p:txBody>
          <a:bodyPr/>
          <a:lstStyle/>
          <a:p>
            <a:fld id="{DF0E258F-04D6-46E9-8B77-0866F5CD991D}" type="slidenum">
              <a:rPr lang="id-ID" smtClean="0"/>
              <a:pPr/>
              <a:t>‹#›</a:t>
            </a:fld>
            <a:endParaRPr lang="id-ID"/>
          </a:p>
        </p:txBody>
      </p:sp>
      <p:sp>
        <p:nvSpPr>
          <p:cNvPr id="5" name="Picture Placeholder 11"/>
          <p:cNvSpPr>
            <a:spLocks noGrp="1"/>
          </p:cNvSpPr>
          <p:nvPr>
            <p:ph type="pic" sz="quarter" idx="13"/>
          </p:nvPr>
        </p:nvSpPr>
        <p:spPr>
          <a:xfrm>
            <a:off x="184897" y="1556084"/>
            <a:ext cx="8822577" cy="4122821"/>
          </a:xfrm>
        </p:spPr>
        <p:txBody>
          <a:bodyPr/>
          <a:lstStyle/>
          <a:p>
            <a:endParaRPr lang="id-ID" dirty="0"/>
          </a:p>
        </p:txBody>
      </p:sp>
      <p:sp>
        <p:nvSpPr>
          <p:cNvPr id="8" name="Title 1"/>
          <p:cNvSpPr>
            <a:spLocks noGrp="1"/>
          </p:cNvSpPr>
          <p:nvPr>
            <p:ph type="title"/>
          </p:nvPr>
        </p:nvSpPr>
        <p:spPr>
          <a:xfrm>
            <a:off x="2703094" y="412469"/>
            <a:ext cx="6304548" cy="842804"/>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6432436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CABD070A-A195-475A-8C8B-72B977765EB6}" type="datetime1">
              <a:rPr lang="id-ID" smtClean="0"/>
              <a:t>30/06/2019</a:t>
            </a:fld>
            <a:endParaRPr lang="id-ID"/>
          </a:p>
        </p:txBody>
      </p:sp>
      <p:sp>
        <p:nvSpPr>
          <p:cNvPr id="3" name="Footer Placeholder 2"/>
          <p:cNvSpPr>
            <a:spLocks noGrp="1"/>
          </p:cNvSpPr>
          <p:nvPr>
            <p:ph type="ftr" sz="quarter" idx="11"/>
          </p:nvPr>
        </p:nvSpPr>
        <p:spPr>
          <a:xfrm>
            <a:off x="2362034" y="6420518"/>
            <a:ext cx="4475746" cy="365125"/>
          </a:xfrm>
        </p:spPr>
        <p:txBody>
          <a:bodyPr/>
          <a:lstStyle/>
          <a:p>
            <a:r>
              <a:rPr lang="id-ID" smtClean="0"/>
              <a:t>Machine Learning di AWS</a:t>
            </a:r>
            <a:endParaRPr lang="id-ID" dirty="0"/>
          </a:p>
        </p:txBody>
      </p:sp>
      <p:sp>
        <p:nvSpPr>
          <p:cNvPr id="4" name="Slide Number Placeholder 3"/>
          <p:cNvSpPr>
            <a:spLocks noGrp="1"/>
          </p:cNvSpPr>
          <p:nvPr>
            <p:ph type="sldNum" sz="quarter" idx="12"/>
          </p:nvPr>
        </p:nvSpPr>
        <p:spPr>
          <a:xfrm>
            <a:off x="8093243" y="6420519"/>
            <a:ext cx="914400" cy="365125"/>
          </a:xfrm>
        </p:spPr>
        <p:txBody>
          <a:bodyPr/>
          <a:lstStyle>
            <a:lvl1pPr>
              <a:defRPr sz="1050">
                <a:solidFill>
                  <a:schemeClr val="tx1">
                    <a:lumMod val="65000"/>
                    <a:lumOff val="35000"/>
                  </a:schemeClr>
                </a:solidFill>
              </a:defRPr>
            </a:lvl1pPr>
          </a:lstStyle>
          <a:p>
            <a:fld id="{DF0E258F-04D6-46E9-8B77-0866F5CD991D}" type="slidenum">
              <a:rPr lang="id-ID" smtClean="0"/>
              <a:pPr/>
              <a:t>‹#›</a:t>
            </a:fld>
            <a:endParaRPr lang="id-ID" dirty="0"/>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l="7013" r="7281" b="22399"/>
          <a:stretch/>
        </p:blipFill>
        <p:spPr>
          <a:xfrm>
            <a:off x="508617" y="121182"/>
            <a:ext cx="363863" cy="34344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42762" y="113994"/>
            <a:ext cx="806818" cy="350634"/>
          </a:xfrm>
          <a:prstGeom prst="rect">
            <a:avLst/>
          </a:prstGeom>
        </p:spPr>
      </p:pic>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113" y="121182"/>
            <a:ext cx="333345" cy="343446"/>
          </a:xfrm>
          <a:prstGeom prst="rect">
            <a:avLst/>
          </a:prstGeom>
        </p:spPr>
      </p:pic>
      <p:sp>
        <p:nvSpPr>
          <p:cNvPr id="12" name="Picture Placeholder 11"/>
          <p:cNvSpPr>
            <a:spLocks noGrp="1"/>
          </p:cNvSpPr>
          <p:nvPr>
            <p:ph type="pic" sz="quarter" idx="13"/>
          </p:nvPr>
        </p:nvSpPr>
        <p:spPr>
          <a:xfrm>
            <a:off x="184897" y="585809"/>
            <a:ext cx="8822577" cy="5762353"/>
          </a:xfrm>
        </p:spPr>
        <p:txBody>
          <a:bodyPr/>
          <a:lstStyle/>
          <a:p>
            <a:endParaRPr lang="id-ID" dirty="0"/>
          </a:p>
        </p:txBody>
      </p:sp>
      <p:sp>
        <p:nvSpPr>
          <p:cNvPr id="13" name="TextBox 12"/>
          <p:cNvSpPr txBox="1"/>
          <p:nvPr userDrawn="1"/>
        </p:nvSpPr>
        <p:spPr>
          <a:xfrm>
            <a:off x="3916279" y="45113"/>
            <a:ext cx="5091363" cy="230832"/>
          </a:xfrm>
          <a:prstGeom prst="rect">
            <a:avLst/>
          </a:prstGeom>
          <a:noFill/>
        </p:spPr>
        <p:txBody>
          <a:bodyPr wrap="square" rtlCol="0">
            <a:spAutoFit/>
          </a:bodyPr>
          <a:lstStyle/>
          <a:p>
            <a:pPr algn="r"/>
            <a:r>
              <a:rPr lang="id-ID" sz="900" dirty="0" smtClean="0">
                <a:solidFill>
                  <a:schemeClr val="bg2">
                    <a:lumMod val="25000"/>
                  </a:schemeClr>
                </a:solidFill>
                <a:latin typeface="Segoe UI Light" panose="020B0502040204020203" pitchFamily="34" charset="0"/>
                <a:cs typeface="Segoe UI Light" panose="020B0502040204020203" pitchFamily="34" charset="0"/>
              </a:rPr>
              <a:t>Program Fresh</a:t>
            </a:r>
            <a:r>
              <a:rPr lang="id-ID" sz="900" baseline="0" dirty="0" smtClean="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900" dirty="0">
              <a:solidFill>
                <a:schemeClr val="bg2">
                  <a:lumMod val="2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0788590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Footer Placeholder 4"/>
          <p:cNvSpPr>
            <a:spLocks noGrp="1"/>
          </p:cNvSpPr>
          <p:nvPr>
            <p:ph type="ftr" sz="quarter" idx="3"/>
          </p:nvPr>
        </p:nvSpPr>
        <p:spPr>
          <a:xfrm>
            <a:off x="2334127" y="6420519"/>
            <a:ext cx="4475746" cy="365125"/>
          </a:xfrm>
          <a:prstGeom prst="rect">
            <a:avLst/>
          </a:prstGeom>
        </p:spPr>
        <p:txBody>
          <a:bodyPr vert="horz" lIns="91440" tIns="45720" rIns="91440" bIns="45720" rtlCol="0" anchor="ctr"/>
          <a:lstStyle>
            <a:lvl1pPr algn="ctr">
              <a:defRPr sz="1050">
                <a:solidFill>
                  <a:schemeClr val="tx1">
                    <a:tint val="75000"/>
                  </a:schemeClr>
                </a:solidFill>
              </a:defRPr>
            </a:lvl1pPr>
          </a:lstStyle>
          <a:p>
            <a:r>
              <a:rPr lang="id-ID" smtClean="0"/>
              <a:t>Machine Learning di AWS</a:t>
            </a:r>
            <a:endParaRPr lang="id-ID" dirty="0"/>
          </a:p>
        </p:txBody>
      </p:sp>
      <p:sp>
        <p:nvSpPr>
          <p:cNvPr id="2" name="Title Placeholder 1"/>
          <p:cNvSpPr>
            <a:spLocks noGrp="1"/>
          </p:cNvSpPr>
          <p:nvPr>
            <p:ph type="title"/>
          </p:nvPr>
        </p:nvSpPr>
        <p:spPr>
          <a:xfrm>
            <a:off x="1652338" y="412469"/>
            <a:ext cx="7355304" cy="84280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84897" y="1459832"/>
            <a:ext cx="8822745" cy="4708943"/>
          </a:xfrm>
          <a:prstGeom prst="rect">
            <a:avLst/>
          </a:prstGeom>
        </p:spPr>
        <p:txBody>
          <a:bodyPr vert="horz" lIns="91440" tIns="45720" rIns="91440" bIns="45720" rtlCol="0" anchor="t">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84898" y="6420519"/>
            <a:ext cx="1467440" cy="365125"/>
          </a:xfrm>
          <a:prstGeom prst="rect">
            <a:avLst/>
          </a:prstGeom>
        </p:spPr>
        <p:txBody>
          <a:bodyPr vert="horz" lIns="91440" tIns="45720" rIns="91440" bIns="45720" rtlCol="0" anchor="ctr"/>
          <a:lstStyle>
            <a:lvl1pPr algn="l">
              <a:defRPr sz="1050">
                <a:solidFill>
                  <a:schemeClr val="tx1">
                    <a:tint val="75000"/>
                  </a:schemeClr>
                </a:solidFill>
              </a:defRPr>
            </a:lvl1pPr>
          </a:lstStyle>
          <a:p>
            <a:fld id="{C5ECF36B-455F-42DD-8000-9D899B6D4836}" type="datetime1">
              <a:rPr lang="id-ID" smtClean="0"/>
              <a:t>30/06/2019</a:t>
            </a:fld>
            <a:endParaRPr lang="id-ID" dirty="0"/>
          </a:p>
        </p:txBody>
      </p:sp>
      <p:sp>
        <p:nvSpPr>
          <p:cNvPr id="6" name="Slide Number Placeholder 5"/>
          <p:cNvSpPr>
            <a:spLocks noGrp="1"/>
          </p:cNvSpPr>
          <p:nvPr>
            <p:ph type="sldNum" sz="quarter" idx="4"/>
          </p:nvPr>
        </p:nvSpPr>
        <p:spPr>
          <a:xfrm>
            <a:off x="8093243" y="6241131"/>
            <a:ext cx="914400" cy="544513"/>
          </a:xfrm>
          <a:prstGeom prst="rect">
            <a:avLst/>
          </a:prstGeom>
        </p:spPr>
        <p:txBody>
          <a:bodyPr vert="horz" lIns="91440" tIns="45720" rIns="91440" bIns="45720" rtlCol="0" anchor="ctr"/>
          <a:lstStyle>
            <a:lvl1pPr algn="ctr">
              <a:defRPr sz="3600">
                <a:solidFill>
                  <a:schemeClr val="bg1"/>
                </a:solidFill>
              </a:defRPr>
            </a:lvl1pPr>
          </a:lstStyle>
          <a:p>
            <a:fld id="{DF0E258F-04D6-46E9-8B77-0866F5CD991D}" type="slidenum">
              <a:rPr lang="id-ID" smtClean="0"/>
              <a:pPr/>
              <a:t>‹#›</a:t>
            </a:fld>
            <a:endParaRPr lang="id-ID" dirty="0"/>
          </a:p>
        </p:txBody>
      </p:sp>
      <p:pic>
        <p:nvPicPr>
          <p:cNvPr id="10" name="Picture 9"/>
          <p:cNvPicPr>
            <a:picLocks noChangeAspect="1"/>
          </p:cNvPicPr>
          <p:nvPr userDrawn="1"/>
        </p:nvPicPr>
        <p:blipFill rotWithShape="1">
          <a:blip r:embed="rId17" cstate="print">
            <a:extLst>
              <a:ext uri="{28A0092B-C50C-407E-A947-70E740481C1C}">
                <a14:useLocalDpi xmlns:a14="http://schemas.microsoft.com/office/drawing/2010/main" val="0"/>
              </a:ext>
            </a:extLst>
          </a:blip>
          <a:srcRect l="7013" r="7281" b="22399"/>
          <a:stretch/>
        </p:blipFill>
        <p:spPr>
          <a:xfrm>
            <a:off x="609056" y="87767"/>
            <a:ext cx="408826" cy="385887"/>
          </a:xfrm>
          <a:prstGeom prst="rect">
            <a:avLst/>
          </a:prstGeom>
        </p:spPr>
      </p:pic>
      <p:pic>
        <p:nvPicPr>
          <p:cNvPr id="11" name="Picture 10"/>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11800" y="554599"/>
            <a:ext cx="806818" cy="350634"/>
          </a:xfrm>
          <a:prstGeom prst="rect">
            <a:avLst/>
          </a:prstGeom>
        </p:spPr>
      </p:pic>
      <p:pic>
        <p:nvPicPr>
          <p:cNvPr id="12" name="Picture 11"/>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30802" y="75067"/>
            <a:ext cx="385103" cy="396772"/>
          </a:xfrm>
          <a:prstGeom prst="rect">
            <a:avLst/>
          </a:prstGeom>
        </p:spPr>
      </p:pic>
      <p:sp>
        <p:nvSpPr>
          <p:cNvPr id="14" name="TextBox 13"/>
          <p:cNvSpPr txBox="1"/>
          <p:nvPr userDrawn="1"/>
        </p:nvSpPr>
        <p:spPr>
          <a:xfrm>
            <a:off x="3916279" y="45113"/>
            <a:ext cx="5091363" cy="230832"/>
          </a:xfrm>
          <a:prstGeom prst="rect">
            <a:avLst/>
          </a:prstGeom>
          <a:noFill/>
        </p:spPr>
        <p:txBody>
          <a:bodyPr wrap="square" rtlCol="0">
            <a:spAutoFit/>
          </a:bodyPr>
          <a:lstStyle/>
          <a:p>
            <a:pPr algn="r"/>
            <a:r>
              <a:rPr lang="id-ID" sz="900" dirty="0" smtClean="0">
                <a:solidFill>
                  <a:schemeClr val="bg2">
                    <a:lumMod val="25000"/>
                  </a:schemeClr>
                </a:solidFill>
                <a:latin typeface="Segoe UI Light" panose="020B0502040204020203" pitchFamily="34" charset="0"/>
                <a:cs typeface="Segoe UI Light" panose="020B0502040204020203" pitchFamily="34" charset="0"/>
              </a:rPr>
              <a:t>Program Fresh</a:t>
            </a:r>
            <a:r>
              <a:rPr lang="id-ID" sz="900" baseline="0" dirty="0" smtClean="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900" dirty="0">
              <a:solidFill>
                <a:schemeClr val="bg2">
                  <a:lumMod val="2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322112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3" r:id="rId5"/>
    <p:sldLayoutId id="2147483665" r:id="rId6"/>
    <p:sldLayoutId id="2147483666" r:id="rId7"/>
    <p:sldLayoutId id="2147483667" r:id="rId8"/>
    <p:sldLayoutId id="2147483672" r:id="rId9"/>
    <p:sldLayoutId id="2147483668" r:id="rId10"/>
    <p:sldLayoutId id="2147483669" r:id="rId11"/>
    <p:sldLayoutId id="2147483670" r:id="rId12"/>
    <p:sldLayoutId id="2147483671" r:id="rId13"/>
    <p:sldLayoutId id="2147483674" r:id="rId14"/>
  </p:sldLayoutIdLst>
  <p:timing>
    <p:tnLst>
      <p:par>
        <p:cTn id="1" dur="indefinite" restart="never" nodeType="tmRoot"/>
      </p:par>
    </p:tnLst>
  </p:timing>
  <p:hf hdr="0"/>
  <p:txStyles>
    <p:titleStyle>
      <a:lvl1pPr algn="ctr"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1CA5F2D1-C77B-4614-B681-5858C95840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222" r="2424"/>
          <a:stretch/>
        </p:blipFill>
        <p:spPr>
          <a:xfrm>
            <a:off x="4082473" y="0"/>
            <a:ext cx="5061527" cy="6858000"/>
          </a:xfrm>
          <a:prstGeom prst="rect">
            <a:avLst/>
          </a:prstGeom>
        </p:spPr>
      </p:pic>
      <p:pic>
        <p:nvPicPr>
          <p:cNvPr id="11" name="Picture 10">
            <a:extLst>
              <a:ext uri="{FF2B5EF4-FFF2-40B4-BE49-F238E27FC236}">
                <a16:creationId xmlns:a16="http://schemas.microsoft.com/office/drawing/2014/main" id="{8EA70F98-D6BF-44D5-864A-E8B8E6EA8A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124" t="32986" r="7380" b="34416"/>
          <a:stretch/>
        </p:blipFill>
        <p:spPr>
          <a:xfrm>
            <a:off x="157316" y="5913824"/>
            <a:ext cx="1796982" cy="710441"/>
          </a:xfrm>
          <a:prstGeom prst="rect">
            <a:avLst/>
          </a:prstGeom>
        </p:spPr>
      </p:pic>
      <p:pic>
        <p:nvPicPr>
          <p:cNvPr id="21" name="Picture 20">
            <a:extLst>
              <a:ext uri="{FF2B5EF4-FFF2-40B4-BE49-F238E27FC236}">
                <a16:creationId xmlns:a16="http://schemas.microsoft.com/office/drawing/2014/main" id="{089B2762-C2F9-4BAC-B1EE-95539397A9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3538" y="215576"/>
            <a:ext cx="658757" cy="686745"/>
          </a:xfrm>
          <a:prstGeom prst="rect">
            <a:avLst/>
          </a:prstGeom>
        </p:spPr>
      </p:pic>
      <p:grpSp>
        <p:nvGrpSpPr>
          <p:cNvPr id="46" name="Group 45">
            <a:extLst>
              <a:ext uri="{FF2B5EF4-FFF2-40B4-BE49-F238E27FC236}">
                <a16:creationId xmlns:a16="http://schemas.microsoft.com/office/drawing/2014/main" id="{4B60F85D-D540-4735-B378-D7D9225FE7F3}"/>
              </a:ext>
            </a:extLst>
          </p:cNvPr>
          <p:cNvGrpSpPr/>
          <p:nvPr/>
        </p:nvGrpSpPr>
        <p:grpSpPr>
          <a:xfrm>
            <a:off x="5674242" y="6327045"/>
            <a:ext cx="2170463" cy="378419"/>
            <a:chOff x="4279782" y="5408838"/>
            <a:chExt cx="2170463" cy="378419"/>
          </a:xfrm>
        </p:grpSpPr>
        <p:pic>
          <p:nvPicPr>
            <p:cNvPr id="34" name="Picture 33">
              <a:extLst>
                <a:ext uri="{FF2B5EF4-FFF2-40B4-BE49-F238E27FC236}">
                  <a16:creationId xmlns:a16="http://schemas.microsoft.com/office/drawing/2014/main" id="{2CE453EB-EDB4-49CF-90BE-4F74F5C3CE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79782" y="5490038"/>
              <a:ext cx="216020" cy="216020"/>
            </a:xfrm>
            <a:prstGeom prst="rect">
              <a:avLst/>
            </a:prstGeom>
          </p:spPr>
        </p:pic>
        <p:sp>
          <p:nvSpPr>
            <p:cNvPr id="37" name="Title 1">
              <a:extLst>
                <a:ext uri="{FF2B5EF4-FFF2-40B4-BE49-F238E27FC236}">
                  <a16:creationId xmlns:a16="http://schemas.microsoft.com/office/drawing/2014/main" id="{73E0DBD7-B92C-4F4C-A59F-F8EF3A4C3876}"/>
                </a:ext>
              </a:extLst>
            </p:cNvPr>
            <p:cNvSpPr txBox="1">
              <a:spLocks/>
            </p:cNvSpPr>
            <p:nvPr/>
          </p:nvSpPr>
          <p:spPr>
            <a:xfrm>
              <a:off x="4457102" y="5408838"/>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digitalent.kominfo.go.id</a:t>
              </a:r>
              <a:endParaRPr lang="en-US" sz="700" dirty="0">
                <a:solidFill>
                  <a:srgbClr val="4472C4">
                    <a:lumMod val="50000"/>
                  </a:srgbClr>
                </a:solidFill>
                <a:latin typeface="HP Simplified" panose="020B0606020204020204" pitchFamily="34" charset="0"/>
              </a:endParaRPr>
            </a:p>
          </p:txBody>
        </p:sp>
      </p:grpSp>
      <p:sp>
        <p:nvSpPr>
          <p:cNvPr id="17" name="Title 1">
            <a:extLst>
              <a:ext uri="{FF2B5EF4-FFF2-40B4-BE49-F238E27FC236}">
                <a16:creationId xmlns:a16="http://schemas.microsoft.com/office/drawing/2014/main" id="{FE488684-4B91-45E0-AC48-E54C1020FB09}"/>
              </a:ext>
            </a:extLst>
          </p:cNvPr>
          <p:cNvSpPr txBox="1">
            <a:spLocks/>
          </p:cNvSpPr>
          <p:nvPr/>
        </p:nvSpPr>
        <p:spPr>
          <a:xfrm>
            <a:off x="288983" y="2206282"/>
            <a:ext cx="4457989" cy="26324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dirty="0">
                <a:solidFill>
                  <a:srgbClr val="4472C4">
                    <a:lumMod val="50000"/>
                  </a:srgbClr>
                </a:solidFill>
                <a:latin typeface="HP Simplified" panose="020B0606020204020204" pitchFamily="34" charset="0"/>
              </a:rPr>
              <a:t>DIGITAL TALENT SCHOLARSHIP</a:t>
            </a:r>
          </a:p>
          <a:p>
            <a:pPr fontAlgn="base"/>
            <a:r>
              <a:rPr lang="en-US" dirty="0">
                <a:solidFill>
                  <a:srgbClr val="4472C4">
                    <a:lumMod val="50000"/>
                  </a:srgbClr>
                </a:solidFill>
                <a:latin typeface="HP Simplified" panose="020B0606020204020204" pitchFamily="34" charset="0"/>
              </a:rPr>
              <a:t>2019</a:t>
            </a:r>
            <a:endParaRPr lang="en-US" sz="1800" dirty="0">
              <a:solidFill>
                <a:srgbClr val="4472C4">
                  <a:lumMod val="50000"/>
                </a:srgbClr>
              </a:solidFill>
              <a:latin typeface="HP Simplified" panose="020B0606020204020204" pitchFamily="34" charset="0"/>
            </a:endParaRPr>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673" y="186982"/>
            <a:ext cx="666547" cy="686745"/>
          </a:xfrm>
          <a:prstGeom prst="rect">
            <a:avLst/>
          </a:prstGeom>
        </p:spPr>
      </p:pic>
      <p:sp>
        <p:nvSpPr>
          <p:cNvPr id="4" name="Slide Number Placeholder 3"/>
          <p:cNvSpPr>
            <a:spLocks noGrp="1"/>
          </p:cNvSpPr>
          <p:nvPr>
            <p:ph type="sldNum" sz="quarter" idx="4294967295"/>
          </p:nvPr>
        </p:nvSpPr>
        <p:spPr>
          <a:xfrm>
            <a:off x="7465653" y="6340339"/>
            <a:ext cx="2057400" cy="365125"/>
          </a:xfrm>
          <a:prstGeom prst="rect">
            <a:avLst/>
          </a:prstGeom>
        </p:spPr>
        <p:txBody>
          <a:bodyPr/>
          <a:lstStyle/>
          <a:p>
            <a:fld id="{48A2BCBC-50EF-4175-83E0-F618B60D4316}" type="slidenum">
              <a:rPr lang="en-US" smtClean="0">
                <a:solidFill>
                  <a:prstClr val="black">
                    <a:tint val="75000"/>
                  </a:prstClr>
                </a:solidFill>
              </a:rPr>
              <a:pPr/>
              <a:t>1</a:t>
            </a:fld>
            <a:endParaRPr lang="en-US" dirty="0">
              <a:solidFill>
                <a:prstClr val="black">
                  <a:tint val="75000"/>
                </a:prstClr>
              </a:solidFill>
            </a:endParaRPr>
          </a:p>
        </p:txBody>
      </p:sp>
    </p:spTree>
    <p:extLst>
      <p:ext uri="{BB962C8B-B14F-4D97-AF65-F5344CB8AC3E}">
        <p14:creationId xmlns:p14="http://schemas.microsoft.com/office/powerpoint/2010/main" val="20122041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Machine Learning Stack</a:t>
            </a:r>
            <a:endParaRPr lang="en-US" dirty="0"/>
          </a:p>
        </p:txBody>
      </p:sp>
      <p:sp>
        <p:nvSpPr>
          <p:cNvPr id="4" name="Date Placeholder 3"/>
          <p:cNvSpPr>
            <a:spLocks noGrp="1"/>
          </p:cNvSpPr>
          <p:nvPr>
            <p:ph type="dt" sz="half" idx="10"/>
          </p:nvPr>
        </p:nvSpPr>
        <p:spPr/>
        <p:txBody>
          <a:bodyPr/>
          <a:lstStyle/>
          <a:p>
            <a:fld id="{2A8CB700-3666-45A0-A471-C8ED19A8BC16}"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Machine Learning di AWS</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10</a:t>
            </a:fld>
            <a:endParaRPr lang="id-ID" dirty="0"/>
          </a:p>
        </p:txBody>
      </p:sp>
      <p:sp>
        <p:nvSpPr>
          <p:cNvPr id="8" name="Rectangle 7"/>
          <p:cNvSpPr/>
          <p:nvPr/>
        </p:nvSpPr>
        <p:spPr>
          <a:xfrm>
            <a:off x="763398" y="1677798"/>
            <a:ext cx="7709483" cy="931178"/>
          </a:xfrm>
          <a:prstGeom prst="rect">
            <a:avLst/>
          </a:prstGeom>
          <a:effectLst>
            <a:outerShdw blurRad="50800" dist="38100" dir="5400000" algn="t" rotWithShape="0">
              <a:prstClr val="black">
                <a:alpha val="40000"/>
              </a:prstClr>
            </a:outerShdw>
          </a:effectLst>
          <a:scene3d>
            <a:camera prst="perspectiveFron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r>
              <a:rPr lang="en-US" sz="3600" b="1" dirty="0" smtClean="0"/>
              <a:t>Application Services</a:t>
            </a:r>
            <a:endParaRPr lang="en-US" sz="3600" b="1" dirty="0"/>
          </a:p>
        </p:txBody>
      </p:sp>
      <p:sp>
        <p:nvSpPr>
          <p:cNvPr id="9" name="Rectangle 8"/>
          <p:cNvSpPr/>
          <p:nvPr/>
        </p:nvSpPr>
        <p:spPr>
          <a:xfrm>
            <a:off x="756407" y="2971101"/>
            <a:ext cx="7709483" cy="931178"/>
          </a:xfrm>
          <a:prstGeom prst="rect">
            <a:avLst/>
          </a:prstGeom>
          <a:effectLst>
            <a:outerShdw blurRad="50800" dist="38100" dir="5400000" algn="t" rotWithShape="0">
              <a:prstClr val="black">
                <a:alpha val="40000"/>
              </a:prstClr>
            </a:outerShdw>
          </a:effectLst>
          <a:scene3d>
            <a:camera prst="perspectiveFron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r>
              <a:rPr lang="en-US" sz="3600" b="1" dirty="0" smtClean="0"/>
              <a:t>Platform Services</a:t>
            </a:r>
            <a:endParaRPr lang="en-US" sz="3600" b="1" dirty="0"/>
          </a:p>
        </p:txBody>
      </p:sp>
      <p:sp>
        <p:nvSpPr>
          <p:cNvPr id="10" name="Rectangle 9"/>
          <p:cNvSpPr/>
          <p:nvPr/>
        </p:nvSpPr>
        <p:spPr>
          <a:xfrm>
            <a:off x="748018" y="4296562"/>
            <a:ext cx="7709483" cy="931178"/>
          </a:xfrm>
          <a:prstGeom prst="rect">
            <a:avLst/>
          </a:prstGeom>
          <a:effectLst>
            <a:outerShdw blurRad="50800" dist="38100" dir="5400000" algn="t" rotWithShape="0">
              <a:prstClr val="black">
                <a:alpha val="40000"/>
              </a:prstClr>
            </a:outerShdw>
          </a:effectLst>
          <a:scene3d>
            <a:camera prst="perspectiveFron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r>
              <a:rPr lang="en-US" sz="3600" b="1" dirty="0" smtClean="0"/>
              <a:t>Framework &amp; Interfaces</a:t>
            </a:r>
            <a:endParaRPr lang="en-US" sz="36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Machine Learning Stack</a:t>
            </a:r>
            <a:endParaRPr lang="en-US" dirty="0"/>
          </a:p>
        </p:txBody>
      </p:sp>
      <p:sp>
        <p:nvSpPr>
          <p:cNvPr id="4" name="Date Placeholder 3"/>
          <p:cNvSpPr>
            <a:spLocks noGrp="1"/>
          </p:cNvSpPr>
          <p:nvPr>
            <p:ph type="dt" sz="half" idx="10"/>
          </p:nvPr>
        </p:nvSpPr>
        <p:spPr/>
        <p:txBody>
          <a:bodyPr/>
          <a:lstStyle/>
          <a:p>
            <a:fld id="{735569E4-BEA6-43E1-9ED3-C37B7726843D}"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Machine Learning di AWS</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11</a:t>
            </a:fld>
            <a:endParaRPr lang="id-ID" dirty="0"/>
          </a:p>
        </p:txBody>
      </p:sp>
      <p:sp>
        <p:nvSpPr>
          <p:cNvPr id="8" name="Rectangle 7"/>
          <p:cNvSpPr/>
          <p:nvPr/>
        </p:nvSpPr>
        <p:spPr>
          <a:xfrm>
            <a:off x="763398" y="1677798"/>
            <a:ext cx="7709483" cy="931178"/>
          </a:xfrm>
          <a:prstGeom prst="rect">
            <a:avLst/>
          </a:prstGeom>
          <a:effectLst>
            <a:outerShdw blurRad="50800" dist="38100" dir="5400000" algn="t" rotWithShape="0">
              <a:prstClr val="black">
                <a:alpha val="40000"/>
              </a:prstClr>
            </a:outerShdw>
          </a:effectLst>
          <a:scene3d>
            <a:camera prst="perspectiveFron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r>
              <a:rPr lang="en-US" sz="3600" b="1" dirty="0" smtClean="0"/>
              <a:t>Application Services</a:t>
            </a:r>
            <a:endParaRPr lang="en-US" sz="3600" b="1" dirty="0"/>
          </a:p>
        </p:txBody>
      </p:sp>
      <p:sp>
        <p:nvSpPr>
          <p:cNvPr id="9" name="Rectangle 8"/>
          <p:cNvSpPr/>
          <p:nvPr/>
        </p:nvSpPr>
        <p:spPr>
          <a:xfrm>
            <a:off x="756407" y="2971101"/>
            <a:ext cx="7709483" cy="931178"/>
          </a:xfrm>
          <a:prstGeom prst="rect">
            <a:avLst/>
          </a:prstGeom>
          <a:effectLst>
            <a:outerShdw blurRad="50800" dist="38100" dir="5400000" algn="t" rotWithShape="0">
              <a:prstClr val="black">
                <a:alpha val="40000"/>
              </a:prstClr>
            </a:outerShdw>
          </a:effectLst>
          <a:scene3d>
            <a:camera prst="perspectiveFron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r>
              <a:rPr lang="en-US" sz="3600" b="1" dirty="0" smtClean="0"/>
              <a:t>Platform Services</a:t>
            </a:r>
            <a:endParaRPr lang="en-US" sz="3600" b="1" dirty="0"/>
          </a:p>
        </p:txBody>
      </p:sp>
      <p:sp>
        <p:nvSpPr>
          <p:cNvPr id="10" name="Rectangle 9"/>
          <p:cNvSpPr/>
          <p:nvPr/>
        </p:nvSpPr>
        <p:spPr>
          <a:xfrm>
            <a:off x="748018" y="4296562"/>
            <a:ext cx="7709483" cy="931178"/>
          </a:xfrm>
          <a:prstGeom prst="rect">
            <a:avLst/>
          </a:prstGeom>
          <a:solidFill>
            <a:schemeClr val="accent2"/>
          </a:solidFill>
          <a:effectLst>
            <a:outerShdw blurRad="50800" dist="38100" dir="5400000" algn="t" rotWithShape="0">
              <a:prstClr val="black">
                <a:alpha val="40000"/>
              </a:prstClr>
            </a:outerShdw>
          </a:effectLst>
          <a:scene3d>
            <a:camera prst="perspectiveFront"/>
            <a:lightRig rig="threePt" dir="t"/>
          </a:scene3d>
        </p:spPr>
        <p:style>
          <a:lnRef idx="3">
            <a:schemeClr val="lt1"/>
          </a:lnRef>
          <a:fillRef idx="1">
            <a:schemeClr val="dk1"/>
          </a:fillRef>
          <a:effectRef idx="1">
            <a:schemeClr val="dk1"/>
          </a:effectRef>
          <a:fontRef idx="minor">
            <a:schemeClr val="lt1"/>
          </a:fontRef>
        </p:style>
        <p:txBody>
          <a:bodyPr rtlCol="0" anchor="ctr"/>
          <a:lstStyle/>
          <a:p>
            <a:pPr algn="ctr"/>
            <a:r>
              <a:rPr lang="en-US" sz="3600" b="1" dirty="0" smtClean="0"/>
              <a:t>Framework &amp; Interfaces</a:t>
            </a:r>
            <a:endParaRPr lang="en-US" sz="36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Foundations Layer : Framework Interfaces</a:t>
            </a:r>
            <a:endParaRPr lang="en-US" dirty="0"/>
          </a:p>
        </p:txBody>
      </p:sp>
      <p:pic>
        <p:nvPicPr>
          <p:cNvPr id="9" name="Content Placeholder 8" descr="foundation1.png"/>
          <p:cNvPicPr>
            <a:picLocks noGrp="1" noChangeAspect="1"/>
          </p:cNvPicPr>
          <p:nvPr>
            <p:ph sz="half" idx="1"/>
          </p:nvPr>
        </p:nvPicPr>
        <p:blipFill>
          <a:blip r:embed="rId2"/>
          <a:stretch>
            <a:fillRect/>
          </a:stretch>
        </p:blipFill>
        <p:spPr>
          <a:xfrm>
            <a:off x="184150" y="1918184"/>
            <a:ext cx="4330700" cy="3767758"/>
          </a:xfrm>
        </p:spPr>
      </p:pic>
      <p:pic>
        <p:nvPicPr>
          <p:cNvPr id="10" name="Content Placeholder 9" descr="foundation2.png"/>
          <p:cNvPicPr>
            <a:picLocks noGrp="1" noChangeAspect="1"/>
          </p:cNvPicPr>
          <p:nvPr>
            <p:ph sz="half" idx="2"/>
          </p:nvPr>
        </p:nvPicPr>
        <p:blipFill>
          <a:blip r:embed="rId3"/>
          <a:stretch>
            <a:fillRect/>
          </a:stretch>
        </p:blipFill>
        <p:spPr>
          <a:xfrm>
            <a:off x="4710112" y="1427163"/>
            <a:ext cx="4216400" cy="4749800"/>
          </a:xfrm>
        </p:spPr>
      </p:pic>
      <p:sp>
        <p:nvSpPr>
          <p:cNvPr id="4" name="Date Placeholder 3"/>
          <p:cNvSpPr>
            <a:spLocks noGrp="1"/>
          </p:cNvSpPr>
          <p:nvPr>
            <p:ph type="dt" sz="half" idx="10"/>
          </p:nvPr>
        </p:nvSpPr>
        <p:spPr/>
        <p:txBody>
          <a:bodyPr/>
          <a:lstStyle/>
          <a:p>
            <a:fld id="{4443EAE9-9B58-4B1D-BA21-D884922E2FD9}"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Machine Learning di AWS</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12</a:t>
            </a:fld>
            <a:endParaRPr lang="id-ID"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extShape 1"/>
          <p:cNvSpPr txBox="1"/>
          <p:nvPr/>
        </p:nvSpPr>
        <p:spPr>
          <a:xfrm>
            <a:off x="1652400" y="406440"/>
            <a:ext cx="7346880" cy="853560"/>
          </a:xfrm>
          <a:prstGeom prst="rect">
            <a:avLst/>
          </a:prstGeom>
          <a:noFill/>
          <a:ln>
            <a:noFill/>
          </a:ln>
        </p:spPr>
        <p:txBody>
          <a:bodyPr lIns="0" tIns="0" rIns="0" bIns="0" anchor="ctr"/>
          <a:lstStyle/>
          <a:p>
            <a:endParaRPr lang="id-ID" sz="1800" b="0" strike="noStrike" spc="-1">
              <a:solidFill>
                <a:srgbClr val="000000"/>
              </a:solidFill>
              <a:latin typeface="Product Sans"/>
            </a:endParaRPr>
          </a:p>
        </p:txBody>
      </p:sp>
      <p:pic>
        <p:nvPicPr>
          <p:cNvPr id="215" name="Picture 214"/>
          <p:cNvPicPr/>
          <p:nvPr/>
        </p:nvPicPr>
        <p:blipFill>
          <a:blip r:embed="rId2"/>
          <a:stretch/>
        </p:blipFill>
        <p:spPr>
          <a:xfrm>
            <a:off x="41760" y="86652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extShape 1"/>
          <p:cNvSpPr txBox="1"/>
          <p:nvPr/>
        </p:nvSpPr>
        <p:spPr>
          <a:xfrm>
            <a:off x="1652400" y="406440"/>
            <a:ext cx="7346880" cy="853560"/>
          </a:xfrm>
          <a:prstGeom prst="rect">
            <a:avLst/>
          </a:prstGeom>
          <a:noFill/>
          <a:ln>
            <a:noFill/>
          </a:ln>
        </p:spPr>
        <p:txBody>
          <a:bodyPr lIns="0" tIns="0" rIns="0" bIns="0" anchor="ctr"/>
          <a:lstStyle/>
          <a:p>
            <a:endParaRPr lang="id-ID" sz="1800" b="0" strike="noStrike" spc="-1">
              <a:solidFill>
                <a:srgbClr val="000000"/>
              </a:solidFill>
              <a:latin typeface="Product Sans"/>
            </a:endParaRPr>
          </a:p>
        </p:txBody>
      </p:sp>
      <p:pic>
        <p:nvPicPr>
          <p:cNvPr id="217" name="Picture 216"/>
          <p:cNvPicPr/>
          <p:nvPr/>
        </p:nvPicPr>
        <p:blipFill>
          <a:blip r:embed="rId2"/>
          <a:stretch/>
        </p:blipFill>
        <p:spPr>
          <a:xfrm>
            <a:off x="41760" y="86652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err="1" smtClean="0"/>
              <a:t>Solusi</a:t>
            </a:r>
            <a:r>
              <a:rPr lang="en-US" dirty="0" smtClean="0"/>
              <a:t> Amazon </a:t>
            </a:r>
            <a:r>
              <a:rPr lang="en-US" dirty="0" err="1" smtClean="0"/>
              <a:t>untuk</a:t>
            </a:r>
            <a:r>
              <a:rPr lang="en-US" dirty="0" smtClean="0"/>
              <a:t> Platform ML</a:t>
            </a:r>
            <a:r>
              <a:rPr lang="id-ID" dirty="0" smtClean="0"/>
              <a:t> </a:t>
            </a:r>
            <a:r>
              <a:rPr lang="en-US" dirty="0" smtClean="0"/>
              <a:t>(Amazon </a:t>
            </a:r>
            <a:r>
              <a:rPr lang="en-US" dirty="0" err="1" smtClean="0"/>
              <a:t>SageMaker</a:t>
            </a:r>
            <a:r>
              <a:rPr lang="en-US" dirty="0" smtClean="0"/>
              <a:t>)</a:t>
            </a:r>
            <a:endParaRPr lang="en-US" dirty="0"/>
          </a:p>
        </p:txBody>
      </p:sp>
      <p:sp>
        <p:nvSpPr>
          <p:cNvPr id="9" name="Text Placeholder 8"/>
          <p:cNvSpPr>
            <a:spLocks noGrp="1"/>
          </p:cNvSpPr>
          <p:nvPr>
            <p:ph type="body" idx="1"/>
          </p:nvPr>
        </p:nvSpPr>
        <p:spPr/>
        <p:txBody>
          <a:bodyPr>
            <a:normAutofit fontScale="92500" lnSpcReduction="20000"/>
          </a:bodyPr>
          <a:lstStyle/>
          <a:p>
            <a:r>
              <a:rPr lang="id-ID" dirty="0" smtClean="0"/>
              <a:t>Bagian 3</a:t>
            </a:r>
            <a:endParaRPr lang="en-US" dirty="0"/>
          </a:p>
        </p:txBody>
      </p:sp>
      <p:sp>
        <p:nvSpPr>
          <p:cNvPr id="5" name="Date Placeholder 4"/>
          <p:cNvSpPr>
            <a:spLocks noGrp="1"/>
          </p:cNvSpPr>
          <p:nvPr>
            <p:ph type="dt" sz="half" idx="10"/>
          </p:nvPr>
        </p:nvSpPr>
        <p:spPr/>
        <p:txBody>
          <a:bodyPr/>
          <a:lstStyle/>
          <a:p>
            <a:fld id="{71DDFF29-5AE5-42B3-9A0F-E78920A169F2}" type="datetime1">
              <a:rPr lang="id-ID" smtClean="0"/>
              <a:t>30/06/2019</a:t>
            </a:fld>
            <a:endParaRPr lang="id-ID"/>
          </a:p>
        </p:txBody>
      </p:sp>
      <p:sp>
        <p:nvSpPr>
          <p:cNvPr id="6" name="Footer Placeholder 5"/>
          <p:cNvSpPr>
            <a:spLocks noGrp="1"/>
          </p:cNvSpPr>
          <p:nvPr>
            <p:ph type="ftr" sz="quarter" idx="11"/>
          </p:nvPr>
        </p:nvSpPr>
        <p:spPr/>
        <p:txBody>
          <a:bodyPr/>
          <a:lstStyle/>
          <a:p>
            <a:r>
              <a:rPr lang="id-ID" smtClean="0"/>
              <a:t>Machine Learning di AWS</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pPr/>
              <a:t>15</a:t>
            </a:fld>
            <a:endParaRPr lang="id-ID"/>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extShape 1"/>
          <p:cNvSpPr txBox="1"/>
          <p:nvPr/>
        </p:nvSpPr>
        <p:spPr>
          <a:xfrm>
            <a:off x="1652400" y="406440"/>
            <a:ext cx="7346880" cy="853560"/>
          </a:xfrm>
          <a:prstGeom prst="rect">
            <a:avLst/>
          </a:prstGeom>
          <a:noFill/>
          <a:ln>
            <a:noFill/>
          </a:ln>
        </p:spPr>
        <p:txBody>
          <a:bodyPr lIns="0" tIns="0" rIns="0" bIns="0" anchor="ctr"/>
          <a:lstStyle/>
          <a:p>
            <a:endParaRPr lang="id-ID" sz="1800" b="0" strike="noStrike" spc="-1">
              <a:solidFill>
                <a:srgbClr val="000000"/>
              </a:solidFill>
              <a:latin typeface="Product Sans"/>
            </a:endParaRPr>
          </a:p>
        </p:txBody>
      </p:sp>
      <p:pic>
        <p:nvPicPr>
          <p:cNvPr id="219" name="Picture 218"/>
          <p:cNvPicPr/>
          <p:nvPr/>
        </p:nvPicPr>
        <p:blipFill>
          <a:blip r:embed="rId2"/>
          <a:stretch/>
        </p:blipFill>
        <p:spPr>
          <a:xfrm>
            <a:off x="41760" y="189324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extShape 1"/>
          <p:cNvSpPr txBox="1"/>
          <p:nvPr/>
        </p:nvSpPr>
        <p:spPr>
          <a:xfrm>
            <a:off x="1652400" y="406440"/>
            <a:ext cx="7346880" cy="853560"/>
          </a:xfrm>
          <a:prstGeom prst="rect">
            <a:avLst/>
          </a:prstGeom>
          <a:noFill/>
          <a:ln>
            <a:noFill/>
          </a:ln>
        </p:spPr>
        <p:txBody>
          <a:bodyPr lIns="0" tIns="0" rIns="0" bIns="0" anchor="ctr"/>
          <a:lstStyle/>
          <a:p>
            <a:endParaRPr lang="id-ID" sz="1800" b="0" strike="noStrike" spc="-1">
              <a:solidFill>
                <a:srgbClr val="000000"/>
              </a:solidFill>
              <a:latin typeface="Product Sans"/>
            </a:endParaRPr>
          </a:p>
        </p:txBody>
      </p:sp>
      <p:pic>
        <p:nvPicPr>
          <p:cNvPr id="221" name="Picture 220"/>
          <p:cNvPicPr/>
          <p:nvPr/>
        </p:nvPicPr>
        <p:blipFill>
          <a:blip r:embed="rId2"/>
          <a:stretch/>
        </p:blipFill>
        <p:spPr>
          <a:xfrm>
            <a:off x="41760" y="189324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extShape 1"/>
          <p:cNvSpPr txBox="1"/>
          <p:nvPr/>
        </p:nvSpPr>
        <p:spPr>
          <a:xfrm>
            <a:off x="1652400" y="406440"/>
            <a:ext cx="7346880" cy="853560"/>
          </a:xfrm>
          <a:prstGeom prst="rect">
            <a:avLst/>
          </a:prstGeom>
          <a:noFill/>
          <a:ln>
            <a:noFill/>
          </a:ln>
        </p:spPr>
        <p:txBody>
          <a:bodyPr lIns="0" tIns="0" rIns="0" bIns="0" anchor="ctr"/>
          <a:lstStyle/>
          <a:p>
            <a:endParaRPr lang="id-ID" sz="1800" b="0" strike="noStrike" spc="-1">
              <a:solidFill>
                <a:srgbClr val="000000"/>
              </a:solidFill>
              <a:latin typeface="Product Sans"/>
            </a:endParaRPr>
          </a:p>
        </p:txBody>
      </p:sp>
      <p:pic>
        <p:nvPicPr>
          <p:cNvPr id="223" name="Picture 222"/>
          <p:cNvPicPr/>
          <p:nvPr/>
        </p:nvPicPr>
        <p:blipFill>
          <a:blip r:embed="rId2"/>
          <a:stretch/>
        </p:blipFill>
        <p:spPr>
          <a:xfrm>
            <a:off x="41760" y="189324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extShape 1"/>
          <p:cNvSpPr txBox="1"/>
          <p:nvPr/>
        </p:nvSpPr>
        <p:spPr>
          <a:xfrm>
            <a:off x="1652400" y="406440"/>
            <a:ext cx="7346880" cy="853560"/>
          </a:xfrm>
          <a:prstGeom prst="rect">
            <a:avLst/>
          </a:prstGeom>
          <a:noFill/>
          <a:ln>
            <a:noFill/>
          </a:ln>
        </p:spPr>
        <p:txBody>
          <a:bodyPr lIns="0" tIns="0" rIns="0" bIns="0" anchor="ctr"/>
          <a:lstStyle/>
          <a:p>
            <a:endParaRPr lang="id-ID" sz="1800" b="0" strike="noStrike" spc="-1">
              <a:solidFill>
                <a:srgbClr val="000000"/>
              </a:solidFill>
              <a:latin typeface="Product Sans"/>
            </a:endParaRPr>
          </a:p>
        </p:txBody>
      </p:sp>
      <p:pic>
        <p:nvPicPr>
          <p:cNvPr id="225" name="Picture 224"/>
          <p:cNvPicPr/>
          <p:nvPr/>
        </p:nvPicPr>
        <p:blipFill>
          <a:blip r:embed="rId2"/>
          <a:stretch/>
        </p:blipFill>
        <p:spPr>
          <a:xfrm>
            <a:off x="41760" y="189324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sz="4000" dirty="0" smtClean="0"/>
              <a:t>Machine Learning </a:t>
            </a:r>
            <a:r>
              <a:rPr lang="en-US" sz="4000" dirty="0" err="1" smtClean="0"/>
              <a:t>di</a:t>
            </a:r>
            <a:r>
              <a:rPr lang="en-US" sz="4000" dirty="0" smtClean="0"/>
              <a:t> AWS</a:t>
            </a:r>
            <a:endParaRPr lang="id-ID" sz="4000" dirty="0"/>
          </a:p>
        </p:txBody>
      </p:sp>
      <p:sp>
        <p:nvSpPr>
          <p:cNvPr id="8" name="Subtitle 7"/>
          <p:cNvSpPr>
            <a:spLocks noGrp="1"/>
          </p:cNvSpPr>
          <p:nvPr>
            <p:ph type="subTitle" idx="1"/>
          </p:nvPr>
        </p:nvSpPr>
        <p:spPr/>
        <p:txBody>
          <a:bodyPr/>
          <a:lstStyle/>
          <a:p>
            <a:r>
              <a:rPr lang="id-ID" dirty="0" smtClean="0"/>
              <a:t>Nama pembicara dengan gelar</a:t>
            </a:r>
            <a:endParaRPr lang="id-ID" dirty="0"/>
          </a:p>
        </p:txBody>
      </p:sp>
    </p:spTree>
    <p:extLst>
      <p:ext uri="{BB962C8B-B14F-4D97-AF65-F5344CB8AC3E}">
        <p14:creationId xmlns:p14="http://schemas.microsoft.com/office/powerpoint/2010/main" val="4141773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extShape 1"/>
          <p:cNvSpPr txBox="1"/>
          <p:nvPr/>
        </p:nvSpPr>
        <p:spPr>
          <a:xfrm>
            <a:off x="1652400" y="406440"/>
            <a:ext cx="7346880" cy="853560"/>
          </a:xfrm>
          <a:prstGeom prst="rect">
            <a:avLst/>
          </a:prstGeom>
          <a:noFill/>
          <a:ln>
            <a:noFill/>
          </a:ln>
        </p:spPr>
        <p:txBody>
          <a:bodyPr lIns="0" tIns="0" rIns="0" bIns="0" anchor="ctr"/>
          <a:lstStyle/>
          <a:p>
            <a:endParaRPr lang="id-ID" sz="1800" b="0" strike="noStrike" spc="-1">
              <a:solidFill>
                <a:srgbClr val="000000"/>
              </a:solidFill>
              <a:latin typeface="Product Sans"/>
            </a:endParaRPr>
          </a:p>
        </p:txBody>
      </p:sp>
      <p:pic>
        <p:nvPicPr>
          <p:cNvPr id="227" name="Picture 226"/>
          <p:cNvPicPr/>
          <p:nvPr/>
        </p:nvPicPr>
        <p:blipFill>
          <a:blip r:embed="rId2"/>
          <a:stretch/>
        </p:blipFill>
        <p:spPr>
          <a:xfrm>
            <a:off x="41760" y="189324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extShape 1"/>
          <p:cNvSpPr txBox="1"/>
          <p:nvPr/>
        </p:nvSpPr>
        <p:spPr>
          <a:xfrm>
            <a:off x="1652400" y="406440"/>
            <a:ext cx="7346880" cy="853560"/>
          </a:xfrm>
          <a:prstGeom prst="rect">
            <a:avLst/>
          </a:prstGeom>
          <a:noFill/>
          <a:ln>
            <a:noFill/>
          </a:ln>
        </p:spPr>
        <p:txBody>
          <a:bodyPr lIns="0" tIns="0" rIns="0" bIns="0" anchor="ctr"/>
          <a:lstStyle/>
          <a:p>
            <a:endParaRPr lang="id-ID" sz="1800" b="0" strike="noStrike" spc="-1">
              <a:solidFill>
                <a:srgbClr val="000000"/>
              </a:solidFill>
              <a:latin typeface="Product Sans"/>
            </a:endParaRPr>
          </a:p>
        </p:txBody>
      </p:sp>
      <p:pic>
        <p:nvPicPr>
          <p:cNvPr id="229" name="Picture 228"/>
          <p:cNvPicPr/>
          <p:nvPr/>
        </p:nvPicPr>
        <p:blipFill>
          <a:blip r:embed="rId2"/>
          <a:stretch/>
        </p:blipFill>
        <p:spPr>
          <a:xfrm>
            <a:off x="41760" y="189324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Shape 1"/>
          <p:cNvSpPr txBox="1"/>
          <p:nvPr/>
        </p:nvSpPr>
        <p:spPr>
          <a:xfrm>
            <a:off x="1652400" y="406440"/>
            <a:ext cx="7346880" cy="853560"/>
          </a:xfrm>
          <a:prstGeom prst="rect">
            <a:avLst/>
          </a:prstGeom>
          <a:noFill/>
          <a:ln>
            <a:noFill/>
          </a:ln>
        </p:spPr>
        <p:txBody>
          <a:bodyPr lIns="0" tIns="0" rIns="0" bIns="0" anchor="ctr"/>
          <a:lstStyle/>
          <a:p>
            <a:endParaRPr lang="id-ID" sz="1800" b="0" strike="noStrike" spc="-1">
              <a:solidFill>
                <a:srgbClr val="000000"/>
              </a:solidFill>
              <a:latin typeface="Product Sans"/>
            </a:endParaRPr>
          </a:p>
        </p:txBody>
      </p:sp>
      <p:pic>
        <p:nvPicPr>
          <p:cNvPr id="231" name="Picture 230"/>
          <p:cNvPicPr/>
          <p:nvPr/>
        </p:nvPicPr>
        <p:blipFill>
          <a:blip r:embed="rId2"/>
          <a:stretch/>
        </p:blipFill>
        <p:spPr>
          <a:xfrm>
            <a:off x="41760" y="137232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extShape 1"/>
          <p:cNvSpPr txBox="1"/>
          <p:nvPr/>
        </p:nvSpPr>
        <p:spPr>
          <a:xfrm>
            <a:off x="1652400" y="406440"/>
            <a:ext cx="7346880" cy="853560"/>
          </a:xfrm>
          <a:prstGeom prst="rect">
            <a:avLst/>
          </a:prstGeom>
          <a:noFill/>
          <a:ln>
            <a:noFill/>
          </a:ln>
        </p:spPr>
        <p:txBody>
          <a:bodyPr lIns="0" tIns="0" rIns="0" bIns="0" anchor="ctr"/>
          <a:lstStyle/>
          <a:p>
            <a:endParaRPr lang="id-ID" sz="1800" b="0" strike="noStrike" spc="-1">
              <a:solidFill>
                <a:srgbClr val="000000"/>
              </a:solidFill>
              <a:latin typeface="Product Sans"/>
            </a:endParaRPr>
          </a:p>
        </p:txBody>
      </p:sp>
      <p:pic>
        <p:nvPicPr>
          <p:cNvPr id="233" name="Picture 232"/>
          <p:cNvPicPr/>
          <p:nvPr/>
        </p:nvPicPr>
        <p:blipFill>
          <a:blip r:embed="rId2"/>
          <a:stretch/>
        </p:blipFill>
        <p:spPr>
          <a:xfrm>
            <a:off x="41760" y="137232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1652400" y="406440"/>
            <a:ext cx="7346880" cy="853560"/>
          </a:xfrm>
          <a:prstGeom prst="rect">
            <a:avLst/>
          </a:prstGeom>
          <a:noFill/>
          <a:ln>
            <a:noFill/>
          </a:ln>
        </p:spPr>
        <p:txBody>
          <a:bodyPr lIns="0" tIns="0" rIns="0" bIns="0" anchor="ctr"/>
          <a:lstStyle/>
          <a:p>
            <a:endParaRPr lang="id-ID" sz="1800" b="0" strike="noStrike" spc="-1">
              <a:solidFill>
                <a:srgbClr val="000000"/>
              </a:solidFill>
              <a:latin typeface="Product Sans"/>
            </a:endParaRPr>
          </a:p>
        </p:txBody>
      </p:sp>
      <p:pic>
        <p:nvPicPr>
          <p:cNvPr id="235" name="Picture 234"/>
          <p:cNvPicPr/>
          <p:nvPr/>
        </p:nvPicPr>
        <p:blipFill>
          <a:blip r:embed="rId2"/>
          <a:stretch/>
        </p:blipFill>
        <p:spPr>
          <a:xfrm>
            <a:off x="41760" y="137232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TextShape 1"/>
          <p:cNvSpPr txBox="1"/>
          <p:nvPr/>
        </p:nvSpPr>
        <p:spPr>
          <a:xfrm>
            <a:off x="1652400" y="406440"/>
            <a:ext cx="7346880" cy="853560"/>
          </a:xfrm>
          <a:prstGeom prst="rect">
            <a:avLst/>
          </a:prstGeom>
          <a:noFill/>
          <a:ln>
            <a:noFill/>
          </a:ln>
        </p:spPr>
        <p:txBody>
          <a:bodyPr lIns="0" tIns="0" rIns="0" bIns="0" anchor="ctr"/>
          <a:lstStyle/>
          <a:p>
            <a:endParaRPr lang="id-ID" sz="1800" b="0" strike="noStrike" spc="-1">
              <a:solidFill>
                <a:srgbClr val="000000"/>
              </a:solidFill>
              <a:latin typeface="Product Sans"/>
            </a:endParaRPr>
          </a:p>
        </p:txBody>
      </p:sp>
      <p:pic>
        <p:nvPicPr>
          <p:cNvPr id="237" name="Picture 236"/>
          <p:cNvPicPr/>
          <p:nvPr/>
        </p:nvPicPr>
        <p:blipFill>
          <a:blip r:embed="rId2"/>
          <a:stretch/>
        </p:blipFill>
        <p:spPr>
          <a:xfrm>
            <a:off x="41760" y="137232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extShape 1"/>
          <p:cNvSpPr txBox="1"/>
          <p:nvPr/>
        </p:nvSpPr>
        <p:spPr>
          <a:xfrm>
            <a:off x="1652400" y="406440"/>
            <a:ext cx="7346880" cy="853560"/>
          </a:xfrm>
          <a:prstGeom prst="rect">
            <a:avLst/>
          </a:prstGeom>
          <a:noFill/>
          <a:ln>
            <a:noFill/>
          </a:ln>
        </p:spPr>
        <p:txBody>
          <a:bodyPr lIns="0" tIns="0" rIns="0" bIns="0" anchor="ctr"/>
          <a:lstStyle/>
          <a:p>
            <a:pPr algn="ctr"/>
            <a:r>
              <a:rPr lang="id-ID" sz="2800" b="0" strike="noStrike" spc="-1">
                <a:solidFill>
                  <a:srgbClr val="000000"/>
                </a:solidFill>
                <a:latin typeface="Product Sans"/>
              </a:rPr>
              <a:t>AWS Rekognition</a:t>
            </a:r>
          </a:p>
        </p:txBody>
      </p:sp>
      <p:pic>
        <p:nvPicPr>
          <p:cNvPr id="239" name="Picture 238"/>
          <p:cNvPicPr/>
          <p:nvPr/>
        </p:nvPicPr>
        <p:blipFill>
          <a:blip r:embed="rId2"/>
          <a:stretch/>
        </p:blipFill>
        <p:spPr>
          <a:xfrm>
            <a:off x="41760" y="137232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extShape 1"/>
          <p:cNvSpPr txBox="1"/>
          <p:nvPr/>
        </p:nvSpPr>
        <p:spPr>
          <a:xfrm>
            <a:off x="1652400" y="406440"/>
            <a:ext cx="7346880" cy="853560"/>
          </a:xfrm>
          <a:prstGeom prst="rect">
            <a:avLst/>
          </a:prstGeom>
          <a:noFill/>
          <a:ln>
            <a:noFill/>
          </a:ln>
        </p:spPr>
        <p:txBody>
          <a:bodyPr lIns="0" tIns="0" rIns="0" bIns="0" anchor="ctr"/>
          <a:lstStyle/>
          <a:p>
            <a:endParaRPr lang="id-ID" sz="1800" b="0" strike="noStrike" spc="-1">
              <a:solidFill>
                <a:srgbClr val="000000"/>
              </a:solidFill>
              <a:latin typeface="Product Sans"/>
            </a:endParaRPr>
          </a:p>
        </p:txBody>
      </p:sp>
      <p:pic>
        <p:nvPicPr>
          <p:cNvPr id="241" name="Picture 240"/>
          <p:cNvPicPr/>
          <p:nvPr/>
        </p:nvPicPr>
        <p:blipFill>
          <a:blip r:embed="rId2"/>
          <a:stretch/>
        </p:blipFill>
        <p:spPr>
          <a:xfrm>
            <a:off x="41760" y="137232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TextShape 1"/>
          <p:cNvSpPr txBox="1"/>
          <p:nvPr/>
        </p:nvSpPr>
        <p:spPr>
          <a:xfrm>
            <a:off x="1652400" y="406440"/>
            <a:ext cx="7346880" cy="853560"/>
          </a:xfrm>
          <a:prstGeom prst="rect">
            <a:avLst/>
          </a:prstGeom>
          <a:noFill/>
          <a:ln>
            <a:noFill/>
          </a:ln>
        </p:spPr>
        <p:txBody>
          <a:bodyPr lIns="0" tIns="0" rIns="0" bIns="0" anchor="ctr"/>
          <a:lstStyle/>
          <a:p>
            <a:r>
              <a:rPr lang="id-ID" sz="1800" b="0" strike="noStrike" spc="-1">
                <a:solidFill>
                  <a:srgbClr val="000000"/>
                </a:solidFill>
                <a:latin typeface="Product Sans"/>
              </a:rPr>
              <a:t>Democratizing selling art with deep learning</a:t>
            </a:r>
          </a:p>
        </p:txBody>
      </p:sp>
      <p:sp>
        <p:nvSpPr>
          <p:cNvPr id="243" name="TextShape 2"/>
          <p:cNvSpPr txBox="1"/>
          <p:nvPr/>
        </p:nvSpPr>
        <p:spPr>
          <a:xfrm>
            <a:off x="185040" y="1451880"/>
            <a:ext cx="8363874" cy="4723920"/>
          </a:xfrm>
          <a:prstGeom prst="rect">
            <a:avLst/>
          </a:prstGeom>
          <a:noFill/>
          <a:ln>
            <a:noFill/>
          </a:ln>
        </p:spPr>
        <p:txBody>
          <a:bodyPr lIns="0" tIns="0" rIns="0" bIns="0" anchor="ctr"/>
          <a:lstStyle/>
          <a:p>
            <a:pPr marL="432000" indent="-324000">
              <a:spcAft>
                <a:spcPts val="1417"/>
              </a:spcAft>
              <a:buClr>
                <a:srgbClr val="000000"/>
              </a:buClr>
              <a:buSzPct val="45000"/>
              <a:buFont typeface="Wingdings" charset="2"/>
              <a:buChar char=""/>
            </a:pPr>
            <a:r>
              <a:rPr lang="id-ID" sz="2400" b="0" strike="noStrike" spc="-1" dirty="0">
                <a:solidFill>
                  <a:srgbClr val="3B3838"/>
                </a:solidFill>
                <a:latin typeface="Product Sans"/>
              </a:rPr>
              <a:t>Artifinder uses deep learning to match artists and potential buyers through its website as well as through Emma, its AI art curator</a:t>
            </a:r>
          </a:p>
          <a:p>
            <a:pPr marL="432000" indent="-324000">
              <a:spcAft>
                <a:spcPts val="1417"/>
              </a:spcAft>
              <a:buClr>
                <a:srgbClr val="000000"/>
              </a:buClr>
              <a:buSzPct val="45000"/>
              <a:buFont typeface="Wingdings" charset="2"/>
              <a:buChar char=""/>
            </a:pPr>
            <a:r>
              <a:rPr lang="id-ID" sz="2400" b="0" strike="noStrike" spc="-1" dirty="0">
                <a:solidFill>
                  <a:srgbClr val="3B3838"/>
                </a:solidFill>
                <a:latin typeface="Product Sans"/>
              </a:rPr>
              <a:t>Recomendation art by using deep learning models and Amazon Rekognition on AWS to analyze over 500,000 art peces and to perform complex correlations between images.</a:t>
            </a:r>
          </a:p>
          <a:p>
            <a:pPr marL="432000" indent="-324000">
              <a:spcAft>
                <a:spcPts val="1417"/>
              </a:spcAft>
              <a:buClr>
                <a:srgbClr val="000000"/>
              </a:buClr>
              <a:buSzPct val="45000"/>
              <a:buFont typeface="Wingdings" charset="2"/>
              <a:buChar char=""/>
            </a:pPr>
            <a:r>
              <a:rPr lang="id-ID" sz="2400" b="0" strike="noStrike" spc="-1" dirty="0">
                <a:solidFill>
                  <a:srgbClr val="3B3838"/>
                </a:solidFill>
                <a:latin typeface="Product Sans"/>
              </a:rPr>
              <a:t>Uses AWS Lambda and Elastic Search to improve performance in processing art color palettes and refining customer search.</a:t>
            </a:r>
          </a:p>
        </p:txBody>
      </p:sp>
      <p:pic>
        <p:nvPicPr>
          <p:cNvPr id="244" name="Picture 243"/>
          <p:cNvPicPr/>
          <p:nvPr/>
        </p:nvPicPr>
        <p:blipFill>
          <a:blip r:embed="rId2"/>
          <a:srcRect l="101670" t="33859"/>
          <a:stretch/>
        </p:blipFill>
        <p:spPr>
          <a:xfrm>
            <a:off x="5184000" y="1641600"/>
            <a:ext cx="3668040" cy="41184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TextShape 1"/>
          <p:cNvSpPr txBox="1"/>
          <p:nvPr/>
        </p:nvSpPr>
        <p:spPr>
          <a:xfrm>
            <a:off x="1652400" y="406440"/>
            <a:ext cx="7346880" cy="853560"/>
          </a:xfrm>
          <a:prstGeom prst="rect">
            <a:avLst/>
          </a:prstGeom>
          <a:noFill/>
          <a:ln>
            <a:noFill/>
          </a:ln>
        </p:spPr>
        <p:txBody>
          <a:bodyPr lIns="0" tIns="0" rIns="0" bIns="0" anchor="ctr"/>
          <a:lstStyle/>
          <a:p>
            <a:endParaRPr lang="id-ID" sz="1800" b="0" strike="noStrike" spc="-1">
              <a:solidFill>
                <a:srgbClr val="000000"/>
              </a:solidFill>
              <a:latin typeface="Product Sans"/>
            </a:endParaRPr>
          </a:p>
        </p:txBody>
      </p:sp>
      <p:pic>
        <p:nvPicPr>
          <p:cNvPr id="246" name="Picture 245"/>
          <p:cNvPicPr/>
          <p:nvPr/>
        </p:nvPicPr>
        <p:blipFill>
          <a:blip r:embed="rId2"/>
          <a:stretch/>
        </p:blipFill>
        <p:spPr>
          <a:xfrm>
            <a:off x="41760" y="137232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Sejarah</a:t>
            </a:r>
            <a:r>
              <a:rPr lang="en-US" dirty="0" smtClean="0"/>
              <a:t> </a:t>
            </a:r>
            <a:r>
              <a:rPr lang="en-US" dirty="0" err="1" smtClean="0"/>
              <a:t>Implementasi</a:t>
            </a:r>
            <a:r>
              <a:rPr lang="en-US" dirty="0" smtClean="0"/>
              <a:t> ML </a:t>
            </a:r>
            <a:r>
              <a:rPr lang="en-US" dirty="0" err="1" smtClean="0"/>
              <a:t>di</a:t>
            </a:r>
            <a:r>
              <a:rPr lang="en-US" dirty="0" smtClean="0"/>
              <a:t> </a:t>
            </a:r>
            <a:r>
              <a:rPr lang="en-US" dirty="0" err="1" smtClean="0"/>
              <a:t>Aws</a:t>
            </a:r>
            <a:endParaRPr lang="en-US" dirty="0"/>
          </a:p>
        </p:txBody>
      </p:sp>
      <p:sp>
        <p:nvSpPr>
          <p:cNvPr id="4" name="Date Placeholder 3"/>
          <p:cNvSpPr>
            <a:spLocks noGrp="1"/>
          </p:cNvSpPr>
          <p:nvPr>
            <p:ph type="dt" sz="half" idx="10"/>
          </p:nvPr>
        </p:nvSpPr>
        <p:spPr/>
        <p:txBody>
          <a:bodyPr/>
          <a:lstStyle/>
          <a:p>
            <a:fld id="{F8F1D89C-AA67-4FB0-A62D-EA9B3D5553DD}"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Machine Learning di AWS</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a:t>
            </a:fld>
            <a:endParaRPr lang="id-ID" dirty="0"/>
          </a:p>
        </p:txBody>
      </p:sp>
      <p:pic>
        <p:nvPicPr>
          <p:cNvPr id="1027" name="Picture 3" descr="Z:\opt\video\AWS\img\sejarah.png"/>
          <p:cNvPicPr>
            <a:picLocks noGrp="1" noChangeAspect="1" noChangeArrowheads="1"/>
          </p:cNvPicPr>
          <p:nvPr>
            <p:ph idx="1"/>
          </p:nvPr>
        </p:nvPicPr>
        <p:blipFill>
          <a:blip r:embed="rId2"/>
          <a:srcRect/>
          <a:stretch>
            <a:fillRect/>
          </a:stretch>
        </p:blipFill>
        <p:spPr bwMode="auto">
          <a:xfrm>
            <a:off x="184150" y="2701798"/>
            <a:ext cx="8815388" cy="2225929"/>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TextShape 1"/>
          <p:cNvSpPr txBox="1"/>
          <p:nvPr/>
        </p:nvSpPr>
        <p:spPr>
          <a:xfrm>
            <a:off x="1652400" y="406440"/>
            <a:ext cx="7346880" cy="853560"/>
          </a:xfrm>
          <a:prstGeom prst="rect">
            <a:avLst/>
          </a:prstGeom>
          <a:noFill/>
          <a:ln>
            <a:noFill/>
          </a:ln>
        </p:spPr>
        <p:txBody>
          <a:bodyPr lIns="0" tIns="0" rIns="0" bIns="0" anchor="ctr"/>
          <a:lstStyle/>
          <a:p>
            <a:r>
              <a:rPr lang="id-ID" sz="2200" b="1" strike="noStrike" spc="-1">
                <a:solidFill>
                  <a:srgbClr val="000000"/>
                </a:solidFill>
                <a:latin typeface="Product Sans"/>
              </a:rPr>
              <a:t>Amazon Polly</a:t>
            </a:r>
            <a:endParaRPr lang="id-ID" sz="2200" b="0" strike="noStrike" spc="-1">
              <a:solidFill>
                <a:srgbClr val="000000"/>
              </a:solidFill>
              <a:latin typeface="Product Sans"/>
            </a:endParaRPr>
          </a:p>
        </p:txBody>
      </p:sp>
      <p:sp>
        <p:nvSpPr>
          <p:cNvPr id="248" name="TextShape 2"/>
          <p:cNvSpPr txBox="1"/>
          <p:nvPr/>
        </p:nvSpPr>
        <p:spPr>
          <a:xfrm>
            <a:off x="185040" y="1451880"/>
            <a:ext cx="8814240" cy="4723920"/>
          </a:xfrm>
          <a:prstGeom prst="rect">
            <a:avLst/>
          </a:prstGeom>
          <a:noFill/>
          <a:ln>
            <a:noFill/>
          </a:ln>
        </p:spPr>
        <p:txBody>
          <a:bodyPr lIns="0" tIns="0" rIns="0" bIns="0"/>
          <a:lstStyle/>
          <a:p>
            <a:pPr marL="432000" indent="-324000">
              <a:spcAft>
                <a:spcPts val="1417"/>
              </a:spcAft>
              <a:buClr>
                <a:srgbClr val="000000"/>
              </a:buClr>
              <a:buSzPct val="45000"/>
              <a:buFont typeface="Wingdings" charset="2"/>
              <a:buChar char=""/>
            </a:pPr>
            <a:r>
              <a:rPr lang="id-ID" sz="2000" b="0" strike="noStrike" spc="-1">
                <a:solidFill>
                  <a:srgbClr val="3B3838"/>
                </a:solidFill>
                <a:latin typeface="Product Sans"/>
              </a:rPr>
              <a:t>Text to speech (TTS) with life-like voice</a:t>
            </a:r>
          </a:p>
        </p:txBody>
      </p:sp>
      <p:graphicFrame>
        <p:nvGraphicFramePr>
          <p:cNvPr id="249" name="Table 3"/>
          <p:cNvGraphicFramePr/>
          <p:nvPr/>
        </p:nvGraphicFramePr>
        <p:xfrm>
          <a:off x="648000" y="2304000"/>
          <a:ext cx="7919280" cy="3978720"/>
        </p:xfrm>
        <a:graphic>
          <a:graphicData uri="http://schemas.openxmlformats.org/drawingml/2006/table">
            <a:tbl>
              <a:tblPr/>
              <a:tblGrid>
                <a:gridCol w="3899520">
                  <a:extLst>
                    <a:ext uri="{9D8B030D-6E8A-4147-A177-3AD203B41FA5}">
                      <a16:colId xmlns:a16="http://schemas.microsoft.com/office/drawing/2014/main" val="20000"/>
                    </a:ext>
                  </a:extLst>
                </a:gridCol>
                <a:gridCol w="4019760">
                  <a:extLst>
                    <a:ext uri="{9D8B030D-6E8A-4147-A177-3AD203B41FA5}">
                      <a16:colId xmlns:a16="http://schemas.microsoft.com/office/drawing/2014/main" val="20001"/>
                    </a:ext>
                  </a:extLst>
                </a:gridCol>
              </a:tblGrid>
              <a:tr h="674280">
                <a:tc>
                  <a:txBody>
                    <a:bodyPr/>
                    <a:lstStyle/>
                    <a:p>
                      <a:pPr algn="ctr"/>
                      <a:r>
                        <a:rPr lang="en-AU" sz="2400" b="1" strike="noStrike" spc="-1">
                          <a:solidFill>
                            <a:srgbClr val="000000"/>
                          </a:solidFill>
                          <a:latin typeface="Calibri"/>
                          <a:ea typeface="Calibri"/>
                        </a:rPr>
                        <a:t>use cases</a:t>
                      </a:r>
                      <a:endParaRPr lang="en-AU" sz="2400" b="0" strike="noStrike" spc="-1">
                        <a:latin typeface="Arial"/>
                      </a:endParaRPr>
                    </a:p>
                  </a:txBody>
                  <a:tcPr marL="90000" marR="90000">
                    <a:lnL w="720">
                      <a:solidFill>
                        <a:srgbClr val="000000"/>
                      </a:solidFill>
                    </a:lnL>
                    <a:lnR w="720">
                      <a:solidFill>
                        <a:srgbClr val="000000"/>
                      </a:solidFill>
                    </a:lnR>
                    <a:lnT w="720">
                      <a:solidFill>
                        <a:srgbClr val="000000"/>
                      </a:solidFill>
                    </a:lnT>
                    <a:lnB w="720">
                      <a:solidFill>
                        <a:srgbClr val="FFFFFF"/>
                      </a:solidFill>
                    </a:lnB>
                    <a:solidFill>
                      <a:srgbClr val="FFFFFF"/>
                    </a:solidFill>
                  </a:tcPr>
                </a:tc>
                <a:tc>
                  <a:txBody>
                    <a:bodyPr/>
                    <a:lstStyle/>
                    <a:p>
                      <a:pPr algn="ctr"/>
                      <a:r>
                        <a:rPr lang="en-AU" sz="2400" b="1" strike="noStrike" spc="-1">
                          <a:solidFill>
                            <a:srgbClr val="000000"/>
                          </a:solidFill>
                          <a:latin typeface="Calibri"/>
                          <a:ea typeface="Calibri"/>
                        </a:rPr>
                        <a:t>key features</a:t>
                      </a:r>
                    </a:p>
                  </a:txBody>
                  <a:tcPr marL="90000" marR="90000">
                    <a:lnL w="720">
                      <a:solidFill>
                        <a:srgbClr val="000000"/>
                      </a:solidFill>
                    </a:lnL>
                    <a:lnR w="720">
                      <a:solidFill>
                        <a:srgbClr val="000000"/>
                      </a:solidFill>
                    </a:lnR>
                    <a:lnT w="720">
                      <a:solidFill>
                        <a:srgbClr val="000000"/>
                      </a:solidFill>
                    </a:lnT>
                    <a:lnB w="720">
                      <a:solidFill>
                        <a:srgbClr val="FFFFFF"/>
                      </a:solidFill>
                    </a:lnB>
                    <a:solidFill>
                      <a:srgbClr val="FFFFFF"/>
                    </a:solidFill>
                  </a:tcPr>
                </a:tc>
                <a:extLst>
                  <a:ext uri="{0D108BD9-81ED-4DB2-BD59-A6C34878D82A}">
                    <a16:rowId xmlns:a16="http://schemas.microsoft.com/office/drawing/2014/main" val="10000"/>
                  </a:ext>
                </a:extLst>
              </a:tr>
              <a:tr h="523080">
                <a:tc>
                  <a:txBody>
                    <a:bodyPr/>
                    <a:lstStyle/>
                    <a:p>
                      <a:r>
                        <a:rPr lang="en-AU" sz="2000" b="0" strike="noStrike" spc="-1">
                          <a:solidFill>
                            <a:srgbClr val="000000"/>
                          </a:solidFill>
                          <a:latin typeface="Calibri"/>
                          <a:ea typeface="Calibri"/>
                        </a:rPr>
                        <a:t>centen creation</a:t>
                      </a:r>
                    </a:p>
                  </a:txBody>
                  <a:tcPr marL="90000" marR="90000">
                    <a:lnL w="720">
                      <a:solidFill>
                        <a:srgbClr val="000000"/>
                      </a:solidFill>
                    </a:lnL>
                    <a:lnR w="720">
                      <a:solidFill>
                        <a:srgbClr val="000000"/>
                      </a:solidFill>
                    </a:lnR>
                    <a:lnT w="720">
                      <a:solidFill>
                        <a:srgbClr val="FFFFFF"/>
                      </a:solidFill>
                    </a:lnT>
                    <a:lnB w="720">
                      <a:solidFill>
                        <a:srgbClr val="FFFFFF"/>
                      </a:solidFill>
                    </a:lnB>
                    <a:solidFill>
                      <a:srgbClr val="FFFFFF"/>
                    </a:solidFill>
                  </a:tcPr>
                </a:tc>
                <a:tc>
                  <a:txBody>
                    <a:bodyPr/>
                    <a:lstStyle/>
                    <a:p>
                      <a:r>
                        <a:rPr lang="en-AU" sz="2000" b="0" strike="noStrike" spc="-1">
                          <a:solidFill>
                            <a:srgbClr val="000000"/>
                          </a:solidFill>
                          <a:latin typeface="Calibri"/>
                          <a:ea typeface="Calibri"/>
                        </a:rPr>
                        <a:t>52 voices across 25 language</a:t>
                      </a:r>
                    </a:p>
                  </a:txBody>
                  <a:tcPr marL="90000" marR="90000">
                    <a:lnL w="720">
                      <a:solidFill>
                        <a:srgbClr val="000000"/>
                      </a:solidFill>
                    </a:lnL>
                    <a:lnR w="720">
                      <a:solidFill>
                        <a:srgbClr val="000000"/>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1"/>
                  </a:ext>
                </a:extLst>
              </a:tr>
              <a:tr h="523080">
                <a:tc>
                  <a:txBody>
                    <a:bodyPr/>
                    <a:lstStyle/>
                    <a:p>
                      <a:r>
                        <a:rPr lang="en-AU" sz="2000" b="0" strike="noStrike" spc="-1">
                          <a:solidFill>
                            <a:srgbClr val="000000"/>
                          </a:solidFill>
                          <a:latin typeface="Calibri"/>
                          <a:ea typeface="Calibri"/>
                        </a:rPr>
                        <a:t>mobile &amp; desktop applications</a:t>
                      </a:r>
                    </a:p>
                  </a:txBody>
                  <a:tcPr marL="90000" marR="90000">
                    <a:lnL w="720">
                      <a:solidFill>
                        <a:srgbClr val="000000"/>
                      </a:solidFill>
                    </a:lnL>
                    <a:lnR w="720">
                      <a:solidFill>
                        <a:srgbClr val="000000"/>
                      </a:solidFill>
                    </a:lnR>
                    <a:lnT w="720">
                      <a:solidFill>
                        <a:srgbClr val="FFFFFF"/>
                      </a:solidFill>
                    </a:lnT>
                    <a:lnB w="720">
                      <a:solidFill>
                        <a:srgbClr val="FFFFFF"/>
                      </a:solidFill>
                    </a:lnB>
                    <a:solidFill>
                      <a:srgbClr val="FFFFFF"/>
                    </a:solidFill>
                  </a:tcPr>
                </a:tc>
                <a:tc>
                  <a:txBody>
                    <a:bodyPr/>
                    <a:lstStyle/>
                    <a:p>
                      <a:r>
                        <a:rPr lang="en-AU" sz="2000" b="0" strike="noStrike" spc="-1">
                          <a:solidFill>
                            <a:srgbClr val="000000"/>
                          </a:solidFill>
                          <a:latin typeface="Calibri"/>
                          <a:ea typeface="Calibri"/>
                        </a:rPr>
                        <a:t>Lip-Syncing &amp; Text Highlighting</a:t>
                      </a:r>
                    </a:p>
                  </a:txBody>
                  <a:tcPr marL="90000" marR="90000">
                    <a:lnL w="720">
                      <a:solidFill>
                        <a:srgbClr val="000000"/>
                      </a:solidFill>
                    </a:lnL>
                    <a:lnR w="720">
                      <a:solidFill>
                        <a:srgbClr val="000000"/>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2"/>
                  </a:ext>
                </a:extLst>
              </a:tr>
              <a:tr h="523080">
                <a:tc>
                  <a:txBody>
                    <a:bodyPr/>
                    <a:lstStyle/>
                    <a:p>
                      <a:r>
                        <a:rPr lang="en-AU" sz="2000" b="0" strike="noStrike" spc="-1">
                          <a:solidFill>
                            <a:srgbClr val="000000"/>
                          </a:solidFill>
                          <a:latin typeface="Calibri"/>
                          <a:ea typeface="Calibri"/>
                        </a:rPr>
                        <a:t>internet of things (IoT)</a:t>
                      </a:r>
                    </a:p>
                  </a:txBody>
                  <a:tcPr marL="90000" marR="90000">
                    <a:lnL w="720">
                      <a:solidFill>
                        <a:srgbClr val="000000"/>
                      </a:solidFill>
                    </a:lnL>
                    <a:lnR w="720">
                      <a:solidFill>
                        <a:srgbClr val="000000"/>
                      </a:solidFill>
                    </a:lnR>
                    <a:lnT w="720">
                      <a:solidFill>
                        <a:srgbClr val="FFFFFF"/>
                      </a:solidFill>
                    </a:lnT>
                    <a:lnB w="720">
                      <a:solidFill>
                        <a:srgbClr val="FFFFFF"/>
                      </a:solidFill>
                    </a:lnB>
                    <a:solidFill>
                      <a:srgbClr val="FFFFFF"/>
                    </a:solidFill>
                  </a:tcPr>
                </a:tc>
                <a:tc>
                  <a:txBody>
                    <a:bodyPr/>
                    <a:lstStyle/>
                    <a:p>
                      <a:r>
                        <a:rPr lang="en-AU" sz="2000" b="0" strike="noStrike" spc="-1">
                          <a:solidFill>
                            <a:srgbClr val="000000"/>
                          </a:solidFill>
                          <a:latin typeface="Calibri"/>
                          <a:ea typeface="Calibri"/>
                        </a:rPr>
                        <a:t>fine-grained Voice Control</a:t>
                      </a:r>
                    </a:p>
                  </a:txBody>
                  <a:tcPr marL="90000" marR="90000">
                    <a:lnL w="720">
                      <a:solidFill>
                        <a:srgbClr val="000000"/>
                      </a:solidFill>
                    </a:lnL>
                    <a:lnR w="720">
                      <a:solidFill>
                        <a:srgbClr val="000000"/>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3"/>
                  </a:ext>
                </a:extLst>
              </a:tr>
              <a:tr h="523080">
                <a:tc>
                  <a:txBody>
                    <a:bodyPr/>
                    <a:lstStyle/>
                    <a:p>
                      <a:r>
                        <a:rPr lang="en-AU" sz="2000" b="0" strike="noStrike" spc="-1">
                          <a:solidFill>
                            <a:srgbClr val="000000"/>
                          </a:solidFill>
                          <a:latin typeface="Calibri"/>
                          <a:ea typeface="Calibri"/>
                        </a:rPr>
                        <a:t>education &amp; E-learning</a:t>
                      </a:r>
                    </a:p>
                  </a:txBody>
                  <a:tcPr marL="90000" marR="90000">
                    <a:lnL w="720">
                      <a:solidFill>
                        <a:srgbClr val="000000"/>
                      </a:solidFill>
                    </a:lnL>
                    <a:lnR w="720">
                      <a:solidFill>
                        <a:srgbClr val="000000"/>
                      </a:solidFill>
                    </a:lnR>
                    <a:lnT w="720">
                      <a:solidFill>
                        <a:srgbClr val="FFFFFF"/>
                      </a:solidFill>
                    </a:lnT>
                    <a:lnB w="720">
                      <a:solidFill>
                        <a:srgbClr val="FFFFFF"/>
                      </a:solidFill>
                    </a:lnB>
                    <a:solidFill>
                      <a:srgbClr val="FFFFFF"/>
                    </a:solidFill>
                  </a:tcPr>
                </a:tc>
                <a:tc>
                  <a:txBody>
                    <a:bodyPr/>
                    <a:lstStyle/>
                    <a:p>
                      <a:r>
                        <a:rPr lang="en-AU" sz="2000" b="0" strike="noStrike" spc="-1">
                          <a:solidFill>
                            <a:srgbClr val="000000"/>
                          </a:solidFill>
                          <a:latin typeface="Calibri"/>
                          <a:ea typeface="Calibri"/>
                        </a:rPr>
                        <a:t>Custom Vocabularies</a:t>
                      </a:r>
                    </a:p>
                  </a:txBody>
                  <a:tcPr marL="90000" marR="90000">
                    <a:lnL w="720">
                      <a:solidFill>
                        <a:srgbClr val="000000"/>
                      </a:solidFill>
                    </a:lnL>
                    <a:lnR w="720">
                      <a:solidFill>
                        <a:srgbClr val="000000"/>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4"/>
                  </a:ext>
                </a:extLst>
              </a:tr>
              <a:tr h="523080">
                <a:tc>
                  <a:txBody>
                    <a:bodyPr/>
                    <a:lstStyle/>
                    <a:p>
                      <a:r>
                        <a:rPr lang="en-AU" sz="2000" b="0" strike="noStrike" spc="-1">
                          <a:solidFill>
                            <a:srgbClr val="000000"/>
                          </a:solidFill>
                          <a:latin typeface="Calibri"/>
                          <a:ea typeface="Calibri"/>
                        </a:rPr>
                        <a:t>Telephony</a:t>
                      </a:r>
                    </a:p>
                  </a:txBody>
                  <a:tcPr marL="90000" marR="90000">
                    <a:lnL w="720">
                      <a:solidFill>
                        <a:srgbClr val="000000"/>
                      </a:solidFill>
                    </a:lnL>
                    <a:lnR w="720">
                      <a:solidFill>
                        <a:srgbClr val="000000"/>
                      </a:solidFill>
                    </a:lnR>
                    <a:lnT w="720">
                      <a:solidFill>
                        <a:srgbClr val="FFFFFF"/>
                      </a:solidFill>
                    </a:lnT>
                    <a:lnB w="720">
                      <a:solidFill>
                        <a:srgbClr val="FFFFFF"/>
                      </a:solidFill>
                    </a:lnB>
                    <a:solidFill>
                      <a:srgbClr val="FFFFFF"/>
                    </a:solidFill>
                  </a:tcPr>
                </a:tc>
                <a:tc>
                  <a:txBody>
                    <a:bodyPr/>
                    <a:lstStyle/>
                    <a:p>
                      <a:r>
                        <a:rPr lang="en-AU" sz="2000" b="0" strike="noStrike" spc="-1">
                          <a:solidFill>
                            <a:srgbClr val="000000"/>
                          </a:solidFill>
                          <a:latin typeface="Calibri"/>
                          <a:ea typeface="Calibri"/>
                        </a:rPr>
                        <a:t>Available in 14 AWS region</a:t>
                      </a:r>
                    </a:p>
                  </a:txBody>
                  <a:tcPr marL="90000" marR="90000">
                    <a:lnL w="720">
                      <a:solidFill>
                        <a:srgbClr val="000000"/>
                      </a:solidFill>
                    </a:lnL>
                    <a:lnR w="720">
                      <a:solidFill>
                        <a:srgbClr val="000000"/>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5"/>
                  </a:ext>
                </a:extLst>
              </a:tr>
              <a:tr h="689040">
                <a:tc>
                  <a:txBody>
                    <a:bodyPr/>
                    <a:lstStyle/>
                    <a:p>
                      <a:r>
                        <a:rPr lang="en-AU" sz="2000" b="0" strike="noStrike" spc="-1">
                          <a:solidFill>
                            <a:srgbClr val="000000"/>
                          </a:solidFill>
                          <a:latin typeface="Calibri"/>
                          <a:ea typeface="Calibri"/>
                        </a:rPr>
                        <a:t>Game development</a:t>
                      </a:r>
                    </a:p>
                  </a:txBody>
                  <a:tcPr marL="90000" marR="90000">
                    <a:lnL w="720">
                      <a:solidFill>
                        <a:srgbClr val="000000"/>
                      </a:solidFill>
                    </a:lnL>
                    <a:lnR w="720">
                      <a:solidFill>
                        <a:srgbClr val="000000"/>
                      </a:solidFill>
                    </a:lnR>
                    <a:lnT w="720">
                      <a:solidFill>
                        <a:srgbClr val="FFFFFF"/>
                      </a:solidFill>
                    </a:lnT>
                    <a:lnB w="720">
                      <a:solidFill>
                        <a:srgbClr val="000000"/>
                      </a:solidFill>
                    </a:lnB>
                    <a:solidFill>
                      <a:srgbClr val="FFFFFF"/>
                    </a:solidFill>
                  </a:tcPr>
                </a:tc>
                <a:tc>
                  <a:txBody>
                    <a:bodyPr/>
                    <a:lstStyle/>
                    <a:p>
                      <a:endParaRPr lang="en-US"/>
                    </a:p>
                  </a:txBody>
                  <a:tcPr marL="90000" marR="90000">
                    <a:lnL w="720">
                      <a:solidFill>
                        <a:srgbClr val="000000"/>
                      </a:solidFill>
                    </a:lnL>
                    <a:lnR w="720">
                      <a:solidFill>
                        <a:srgbClr val="000000"/>
                      </a:solidFill>
                    </a:lnR>
                    <a:lnT w="720">
                      <a:solidFill>
                        <a:srgbClr val="FFFFFF"/>
                      </a:solidFill>
                    </a:lnT>
                    <a:lnB w="720">
                      <a:solidFill>
                        <a:srgbClr val="000000"/>
                      </a:solidFill>
                    </a:lnB>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extShape 1"/>
          <p:cNvSpPr txBox="1"/>
          <p:nvPr/>
        </p:nvSpPr>
        <p:spPr>
          <a:xfrm>
            <a:off x="1652400" y="406440"/>
            <a:ext cx="7346880" cy="853560"/>
          </a:xfrm>
          <a:prstGeom prst="rect">
            <a:avLst/>
          </a:prstGeom>
          <a:noFill/>
          <a:ln>
            <a:noFill/>
          </a:ln>
        </p:spPr>
        <p:txBody>
          <a:bodyPr lIns="0" tIns="0" rIns="0" bIns="0" anchor="ctr"/>
          <a:lstStyle/>
          <a:p>
            <a:endParaRPr lang="id-ID" sz="1800" b="0" strike="noStrike" spc="-1">
              <a:solidFill>
                <a:srgbClr val="000000"/>
              </a:solidFill>
              <a:latin typeface="Product Sans"/>
            </a:endParaRPr>
          </a:p>
        </p:txBody>
      </p:sp>
      <p:pic>
        <p:nvPicPr>
          <p:cNvPr id="251" name="Picture 250"/>
          <p:cNvPicPr/>
          <p:nvPr/>
        </p:nvPicPr>
        <p:blipFill>
          <a:blip r:embed="rId2"/>
          <a:stretch/>
        </p:blipFill>
        <p:spPr>
          <a:xfrm>
            <a:off x="41760" y="137232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extShape 1"/>
          <p:cNvSpPr txBox="1"/>
          <p:nvPr/>
        </p:nvSpPr>
        <p:spPr>
          <a:xfrm>
            <a:off x="1652400" y="406440"/>
            <a:ext cx="7346880" cy="853560"/>
          </a:xfrm>
          <a:prstGeom prst="rect">
            <a:avLst/>
          </a:prstGeom>
          <a:noFill/>
          <a:ln>
            <a:noFill/>
          </a:ln>
        </p:spPr>
        <p:txBody>
          <a:bodyPr lIns="0" tIns="0" rIns="0" bIns="0" anchor="ctr"/>
          <a:lstStyle/>
          <a:p>
            <a:endParaRPr lang="id-ID" sz="1800" b="0" strike="noStrike" spc="-1">
              <a:solidFill>
                <a:srgbClr val="000000"/>
              </a:solidFill>
              <a:latin typeface="Product Sans"/>
            </a:endParaRPr>
          </a:p>
        </p:txBody>
      </p:sp>
      <p:pic>
        <p:nvPicPr>
          <p:cNvPr id="253" name="Picture 252"/>
          <p:cNvPicPr/>
          <p:nvPr/>
        </p:nvPicPr>
        <p:blipFill>
          <a:blip r:embed="rId2"/>
          <a:stretch/>
        </p:blipFill>
        <p:spPr>
          <a:xfrm>
            <a:off x="41760" y="137232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Shape 1"/>
          <p:cNvSpPr txBox="1"/>
          <p:nvPr/>
        </p:nvSpPr>
        <p:spPr>
          <a:xfrm>
            <a:off x="1652400" y="406440"/>
            <a:ext cx="7346880" cy="853560"/>
          </a:xfrm>
          <a:prstGeom prst="rect">
            <a:avLst/>
          </a:prstGeom>
          <a:noFill/>
          <a:ln>
            <a:noFill/>
          </a:ln>
        </p:spPr>
        <p:txBody>
          <a:bodyPr lIns="0" tIns="0" rIns="0" bIns="0" anchor="ctr"/>
          <a:lstStyle/>
          <a:p>
            <a:pPr algn="ctr"/>
            <a:r>
              <a:rPr lang="id-ID" sz="2800" b="0" strike="noStrike" spc="-1">
                <a:solidFill>
                  <a:srgbClr val="000000"/>
                </a:solidFill>
                <a:latin typeface="Product Sans"/>
              </a:rPr>
              <a:t>Amazon Transcribe</a:t>
            </a:r>
          </a:p>
        </p:txBody>
      </p:sp>
      <p:pic>
        <p:nvPicPr>
          <p:cNvPr id="255" name="Picture 254"/>
          <p:cNvPicPr/>
          <p:nvPr/>
        </p:nvPicPr>
        <p:blipFill>
          <a:blip r:embed="rId2"/>
          <a:stretch/>
        </p:blipFill>
        <p:spPr>
          <a:xfrm>
            <a:off x="41760" y="137232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extShape 1"/>
          <p:cNvSpPr txBox="1"/>
          <p:nvPr/>
        </p:nvSpPr>
        <p:spPr>
          <a:xfrm>
            <a:off x="1652400" y="406440"/>
            <a:ext cx="7346880" cy="853560"/>
          </a:xfrm>
          <a:prstGeom prst="rect">
            <a:avLst/>
          </a:prstGeom>
          <a:noFill/>
          <a:ln>
            <a:noFill/>
          </a:ln>
        </p:spPr>
        <p:txBody>
          <a:bodyPr lIns="0" tIns="0" rIns="0" bIns="0" anchor="ctr"/>
          <a:lstStyle/>
          <a:p>
            <a:endParaRPr lang="id-ID" sz="1800" b="0" strike="noStrike" spc="-1">
              <a:solidFill>
                <a:srgbClr val="000000"/>
              </a:solidFill>
              <a:latin typeface="Product Sans"/>
            </a:endParaRPr>
          </a:p>
        </p:txBody>
      </p:sp>
      <p:pic>
        <p:nvPicPr>
          <p:cNvPr id="257" name="Picture 256"/>
          <p:cNvPicPr/>
          <p:nvPr/>
        </p:nvPicPr>
        <p:blipFill>
          <a:blip r:embed="rId2"/>
          <a:stretch/>
        </p:blipFill>
        <p:spPr>
          <a:xfrm>
            <a:off x="41760" y="137232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extShape 1"/>
          <p:cNvSpPr txBox="1"/>
          <p:nvPr/>
        </p:nvSpPr>
        <p:spPr>
          <a:xfrm>
            <a:off x="1652400" y="406440"/>
            <a:ext cx="7346880" cy="853560"/>
          </a:xfrm>
          <a:prstGeom prst="rect">
            <a:avLst/>
          </a:prstGeom>
          <a:noFill/>
          <a:ln>
            <a:noFill/>
          </a:ln>
        </p:spPr>
        <p:txBody>
          <a:bodyPr lIns="0" tIns="0" rIns="0" bIns="0" anchor="ctr"/>
          <a:lstStyle/>
          <a:p>
            <a:endParaRPr lang="id-ID" sz="1800" b="0" strike="noStrike" spc="-1">
              <a:solidFill>
                <a:srgbClr val="000000"/>
              </a:solidFill>
              <a:latin typeface="Product Sans"/>
            </a:endParaRPr>
          </a:p>
        </p:txBody>
      </p:sp>
      <p:pic>
        <p:nvPicPr>
          <p:cNvPr id="259" name="Picture 258"/>
          <p:cNvPicPr/>
          <p:nvPr/>
        </p:nvPicPr>
        <p:blipFill>
          <a:blip r:embed="rId2"/>
          <a:stretch/>
        </p:blipFill>
        <p:spPr>
          <a:xfrm>
            <a:off x="41760" y="137232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extShape 1"/>
          <p:cNvSpPr txBox="1"/>
          <p:nvPr/>
        </p:nvSpPr>
        <p:spPr>
          <a:xfrm>
            <a:off x="1652400" y="406440"/>
            <a:ext cx="7346880" cy="853560"/>
          </a:xfrm>
          <a:prstGeom prst="rect">
            <a:avLst/>
          </a:prstGeom>
          <a:noFill/>
          <a:ln>
            <a:noFill/>
          </a:ln>
        </p:spPr>
        <p:txBody>
          <a:bodyPr lIns="0" tIns="0" rIns="0" bIns="0" anchor="ctr"/>
          <a:lstStyle/>
          <a:p>
            <a:endParaRPr lang="id-ID" sz="1800" b="0" strike="noStrike" spc="-1">
              <a:solidFill>
                <a:srgbClr val="000000"/>
              </a:solidFill>
              <a:latin typeface="Product Sans"/>
            </a:endParaRPr>
          </a:p>
        </p:txBody>
      </p:sp>
      <p:pic>
        <p:nvPicPr>
          <p:cNvPr id="261" name="Picture 260"/>
          <p:cNvPicPr/>
          <p:nvPr/>
        </p:nvPicPr>
        <p:blipFill>
          <a:blip r:embed="rId2"/>
          <a:stretch/>
        </p:blipFill>
        <p:spPr>
          <a:xfrm>
            <a:off x="41760" y="137232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TextShape 1"/>
          <p:cNvSpPr txBox="1"/>
          <p:nvPr/>
        </p:nvSpPr>
        <p:spPr>
          <a:xfrm>
            <a:off x="1652400" y="406440"/>
            <a:ext cx="7346880" cy="853560"/>
          </a:xfrm>
          <a:prstGeom prst="rect">
            <a:avLst/>
          </a:prstGeom>
          <a:noFill/>
          <a:ln>
            <a:noFill/>
          </a:ln>
        </p:spPr>
        <p:txBody>
          <a:bodyPr lIns="0" tIns="0" rIns="0" bIns="0" anchor="ctr"/>
          <a:lstStyle/>
          <a:p>
            <a:endParaRPr lang="id-ID" sz="1800" b="0" strike="noStrike" spc="-1">
              <a:solidFill>
                <a:srgbClr val="000000"/>
              </a:solidFill>
              <a:latin typeface="Product Sans"/>
            </a:endParaRPr>
          </a:p>
        </p:txBody>
      </p:sp>
      <p:pic>
        <p:nvPicPr>
          <p:cNvPr id="263" name="Picture 262"/>
          <p:cNvPicPr/>
          <p:nvPr/>
        </p:nvPicPr>
        <p:blipFill>
          <a:blip r:embed="rId2"/>
          <a:stretch/>
        </p:blipFill>
        <p:spPr>
          <a:xfrm>
            <a:off x="41760" y="137232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TextShape 1"/>
          <p:cNvSpPr txBox="1"/>
          <p:nvPr/>
        </p:nvSpPr>
        <p:spPr>
          <a:xfrm>
            <a:off x="1652400" y="406440"/>
            <a:ext cx="7346880" cy="853560"/>
          </a:xfrm>
          <a:prstGeom prst="rect">
            <a:avLst/>
          </a:prstGeom>
          <a:noFill/>
          <a:ln>
            <a:noFill/>
          </a:ln>
        </p:spPr>
        <p:txBody>
          <a:bodyPr lIns="0" tIns="0" rIns="0" bIns="0" anchor="ctr"/>
          <a:lstStyle/>
          <a:p>
            <a:endParaRPr lang="id-ID" sz="1800" b="0" strike="noStrike" spc="-1">
              <a:solidFill>
                <a:srgbClr val="000000"/>
              </a:solidFill>
              <a:latin typeface="Product Sans"/>
            </a:endParaRPr>
          </a:p>
        </p:txBody>
      </p:sp>
      <p:pic>
        <p:nvPicPr>
          <p:cNvPr id="265" name="Picture 264"/>
          <p:cNvPicPr/>
          <p:nvPr/>
        </p:nvPicPr>
        <p:blipFill>
          <a:blip r:embed="rId2"/>
          <a:stretch/>
        </p:blipFill>
        <p:spPr>
          <a:xfrm>
            <a:off x="41760" y="137232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extShape 1"/>
          <p:cNvSpPr txBox="1"/>
          <p:nvPr/>
        </p:nvSpPr>
        <p:spPr>
          <a:xfrm>
            <a:off x="1652400" y="406440"/>
            <a:ext cx="7346880" cy="853560"/>
          </a:xfrm>
          <a:prstGeom prst="rect">
            <a:avLst/>
          </a:prstGeom>
          <a:noFill/>
          <a:ln>
            <a:noFill/>
          </a:ln>
        </p:spPr>
        <p:txBody>
          <a:bodyPr lIns="0" tIns="0" rIns="0" bIns="0" anchor="ctr"/>
          <a:lstStyle/>
          <a:p>
            <a:endParaRPr lang="id-ID" sz="1800" b="0" strike="noStrike" spc="-1">
              <a:solidFill>
                <a:srgbClr val="000000"/>
              </a:solidFill>
              <a:latin typeface="Product Sans"/>
            </a:endParaRPr>
          </a:p>
        </p:txBody>
      </p:sp>
      <p:pic>
        <p:nvPicPr>
          <p:cNvPr id="267" name="Picture 266"/>
          <p:cNvPicPr/>
          <p:nvPr/>
        </p:nvPicPr>
        <p:blipFill>
          <a:blip r:embed="rId2"/>
          <a:stretch/>
        </p:blipFill>
        <p:spPr>
          <a:xfrm>
            <a:off x="41760" y="137232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Pengguna</a:t>
            </a:r>
            <a:r>
              <a:rPr lang="en-US" dirty="0" smtClean="0"/>
              <a:t> Machine Learning </a:t>
            </a:r>
            <a:r>
              <a:rPr lang="en-US" dirty="0" err="1" smtClean="0"/>
              <a:t>di</a:t>
            </a:r>
            <a:r>
              <a:rPr lang="en-US" dirty="0" smtClean="0"/>
              <a:t> AWS</a:t>
            </a:r>
            <a:endParaRPr lang="en-US" dirty="0"/>
          </a:p>
        </p:txBody>
      </p:sp>
      <p:pic>
        <p:nvPicPr>
          <p:cNvPr id="8" name="Content Placeholder 7" descr="machine-learning-on-aws-4-1024.jpg"/>
          <p:cNvPicPr>
            <a:picLocks noGrp="1" noChangeAspect="1"/>
          </p:cNvPicPr>
          <p:nvPr>
            <p:ph idx="1"/>
          </p:nvPr>
        </p:nvPicPr>
        <p:blipFill>
          <a:blip r:embed="rId2"/>
          <a:stretch>
            <a:fillRect/>
          </a:stretch>
        </p:blipFill>
        <p:spPr>
          <a:xfrm>
            <a:off x="217470" y="1358896"/>
            <a:ext cx="8758750" cy="4926798"/>
          </a:xfrm>
        </p:spPr>
      </p:pic>
      <p:sp>
        <p:nvSpPr>
          <p:cNvPr id="4" name="Date Placeholder 3"/>
          <p:cNvSpPr>
            <a:spLocks noGrp="1"/>
          </p:cNvSpPr>
          <p:nvPr>
            <p:ph type="dt" sz="half" idx="10"/>
          </p:nvPr>
        </p:nvSpPr>
        <p:spPr/>
        <p:txBody>
          <a:bodyPr/>
          <a:lstStyle/>
          <a:p>
            <a:fld id="{C3E692A7-16AC-4E6C-90DE-4BE095A2317D}"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Machine Learning di AWS</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a:t>
            </a:fld>
            <a:endParaRPr lang="id-ID"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TextShape 1"/>
          <p:cNvSpPr txBox="1"/>
          <p:nvPr/>
        </p:nvSpPr>
        <p:spPr>
          <a:xfrm>
            <a:off x="1652400" y="406440"/>
            <a:ext cx="7346880" cy="853560"/>
          </a:xfrm>
          <a:prstGeom prst="rect">
            <a:avLst/>
          </a:prstGeom>
          <a:noFill/>
          <a:ln>
            <a:noFill/>
          </a:ln>
        </p:spPr>
        <p:txBody>
          <a:bodyPr lIns="0" tIns="0" rIns="0" bIns="0" anchor="ctr"/>
          <a:lstStyle/>
          <a:p>
            <a:endParaRPr lang="id-ID" sz="1800" b="0" strike="noStrike" spc="-1">
              <a:solidFill>
                <a:srgbClr val="000000"/>
              </a:solidFill>
              <a:latin typeface="Product Sans"/>
            </a:endParaRPr>
          </a:p>
        </p:txBody>
      </p:sp>
      <p:pic>
        <p:nvPicPr>
          <p:cNvPr id="271" name="Picture 270"/>
          <p:cNvPicPr/>
          <p:nvPr/>
        </p:nvPicPr>
        <p:blipFill>
          <a:blip r:embed="rId2"/>
          <a:stretch/>
        </p:blipFill>
        <p:spPr>
          <a:xfrm>
            <a:off x="41760" y="137232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extShape 1"/>
          <p:cNvSpPr txBox="1"/>
          <p:nvPr/>
        </p:nvSpPr>
        <p:spPr>
          <a:xfrm>
            <a:off x="1652400" y="406440"/>
            <a:ext cx="7346880" cy="853560"/>
          </a:xfrm>
          <a:prstGeom prst="rect">
            <a:avLst/>
          </a:prstGeom>
          <a:noFill/>
          <a:ln>
            <a:noFill/>
          </a:ln>
        </p:spPr>
        <p:txBody>
          <a:bodyPr lIns="0" tIns="0" rIns="0" bIns="0" anchor="ctr"/>
          <a:lstStyle/>
          <a:p>
            <a:endParaRPr lang="id-ID" sz="1800" b="0" strike="noStrike" spc="-1">
              <a:solidFill>
                <a:srgbClr val="000000"/>
              </a:solidFill>
              <a:latin typeface="Product Sans"/>
            </a:endParaRPr>
          </a:p>
        </p:txBody>
      </p:sp>
      <p:pic>
        <p:nvPicPr>
          <p:cNvPr id="273" name="Picture 272"/>
          <p:cNvPicPr/>
          <p:nvPr/>
        </p:nvPicPr>
        <p:blipFill>
          <a:blip r:embed="rId2"/>
          <a:stretch/>
        </p:blipFill>
        <p:spPr>
          <a:xfrm>
            <a:off x="41760" y="137232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8EDB95-D57D-43D6-839D-F21AFB3EFF2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222" r="2424"/>
          <a:stretch/>
        </p:blipFill>
        <p:spPr>
          <a:xfrm>
            <a:off x="4082473" y="0"/>
            <a:ext cx="5061527" cy="6858000"/>
          </a:xfrm>
          <a:prstGeom prst="rect">
            <a:avLst/>
          </a:prstGeom>
        </p:spPr>
      </p:pic>
      <p:grpSp>
        <p:nvGrpSpPr>
          <p:cNvPr id="6" name="Group 5">
            <a:extLst>
              <a:ext uri="{FF2B5EF4-FFF2-40B4-BE49-F238E27FC236}">
                <a16:creationId xmlns:a16="http://schemas.microsoft.com/office/drawing/2014/main" id="{539FCA66-5646-4B0E-8DAB-6A9D8EC1C265}"/>
              </a:ext>
            </a:extLst>
          </p:cNvPr>
          <p:cNvGrpSpPr/>
          <p:nvPr/>
        </p:nvGrpSpPr>
        <p:grpSpPr>
          <a:xfrm>
            <a:off x="479456" y="3027641"/>
            <a:ext cx="2716277" cy="1073283"/>
            <a:chOff x="2206243" y="3959676"/>
            <a:chExt cx="2716277" cy="1073283"/>
          </a:xfrm>
        </p:grpSpPr>
        <p:pic>
          <p:nvPicPr>
            <p:cNvPr id="7" name="Picture 6">
              <a:extLst>
                <a:ext uri="{FF2B5EF4-FFF2-40B4-BE49-F238E27FC236}">
                  <a16:creationId xmlns:a16="http://schemas.microsoft.com/office/drawing/2014/main" id="{5C0680D9-1347-439D-B54E-62825519D7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1537" y="4518056"/>
              <a:ext cx="187746" cy="187746"/>
            </a:xfrm>
            <a:prstGeom prst="rect">
              <a:avLst/>
            </a:prstGeom>
          </p:spPr>
        </p:pic>
        <p:pic>
          <p:nvPicPr>
            <p:cNvPr id="8" name="Picture 7">
              <a:extLst>
                <a:ext uri="{FF2B5EF4-FFF2-40B4-BE49-F238E27FC236}">
                  <a16:creationId xmlns:a16="http://schemas.microsoft.com/office/drawing/2014/main" id="{A4A983BD-FDF3-467D-B6FC-5262B27834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1537" y="4066816"/>
              <a:ext cx="187746" cy="187746"/>
            </a:xfrm>
            <a:prstGeom prst="rect">
              <a:avLst/>
            </a:prstGeom>
          </p:spPr>
        </p:pic>
        <p:pic>
          <p:nvPicPr>
            <p:cNvPr id="9" name="Picture 8">
              <a:extLst>
                <a:ext uri="{FF2B5EF4-FFF2-40B4-BE49-F238E27FC236}">
                  <a16:creationId xmlns:a16="http://schemas.microsoft.com/office/drawing/2014/main" id="{974C9ED1-F614-40B7-B987-364331AEA7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1537" y="4292436"/>
              <a:ext cx="187746" cy="187746"/>
            </a:xfrm>
            <a:prstGeom prst="rect">
              <a:avLst/>
            </a:prstGeom>
          </p:spPr>
        </p:pic>
        <p:sp>
          <p:nvSpPr>
            <p:cNvPr id="10" name="Title 1">
              <a:extLst>
                <a:ext uri="{FF2B5EF4-FFF2-40B4-BE49-F238E27FC236}">
                  <a16:creationId xmlns:a16="http://schemas.microsoft.com/office/drawing/2014/main" id="{1D067117-5FDC-4612-B064-B663709B1833}"/>
                </a:ext>
              </a:extLst>
            </p:cNvPr>
            <p:cNvSpPr txBox="1">
              <a:spLocks/>
            </p:cNvSpPr>
            <p:nvPr/>
          </p:nvSpPr>
          <p:spPr>
            <a:xfrm>
              <a:off x="2424490" y="3959676"/>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digitalent.kominfo</a:t>
              </a:r>
              <a:endParaRPr lang="en-US" sz="700" dirty="0">
                <a:solidFill>
                  <a:srgbClr val="4472C4">
                    <a:lumMod val="50000"/>
                  </a:srgbClr>
                </a:solidFill>
                <a:latin typeface="HP Simplified" panose="020B0606020204020204" pitchFamily="34" charset="0"/>
              </a:endParaRPr>
            </a:p>
          </p:txBody>
        </p:sp>
        <p:sp>
          <p:nvSpPr>
            <p:cNvPr id="11" name="Title 1">
              <a:extLst>
                <a:ext uri="{FF2B5EF4-FFF2-40B4-BE49-F238E27FC236}">
                  <a16:creationId xmlns:a16="http://schemas.microsoft.com/office/drawing/2014/main" id="{1836F539-354E-46E3-8616-C5F4B6531B84}"/>
                </a:ext>
              </a:extLst>
            </p:cNvPr>
            <p:cNvSpPr txBox="1">
              <a:spLocks/>
            </p:cNvSpPr>
            <p:nvPr/>
          </p:nvSpPr>
          <p:spPr>
            <a:xfrm>
              <a:off x="2424490" y="4187630"/>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digitalent.kominfo</a:t>
              </a:r>
              <a:endParaRPr lang="en-US" sz="700" dirty="0">
                <a:solidFill>
                  <a:srgbClr val="4472C4">
                    <a:lumMod val="50000"/>
                  </a:srgbClr>
                </a:solidFill>
                <a:latin typeface="HP Simplified" panose="020B0606020204020204" pitchFamily="34" charset="0"/>
              </a:endParaRPr>
            </a:p>
          </p:txBody>
        </p:sp>
        <p:sp>
          <p:nvSpPr>
            <p:cNvPr id="12" name="Title 1">
              <a:extLst>
                <a:ext uri="{FF2B5EF4-FFF2-40B4-BE49-F238E27FC236}">
                  <a16:creationId xmlns:a16="http://schemas.microsoft.com/office/drawing/2014/main" id="{01C47935-32DD-4412-BB89-98F47C0CF21E}"/>
                </a:ext>
              </a:extLst>
            </p:cNvPr>
            <p:cNvSpPr txBox="1">
              <a:spLocks/>
            </p:cNvSpPr>
            <p:nvPr/>
          </p:nvSpPr>
          <p:spPr>
            <a:xfrm>
              <a:off x="2424490" y="4422719"/>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DTS_kominfo</a:t>
              </a:r>
              <a:endParaRPr lang="en-US" sz="700" dirty="0">
                <a:solidFill>
                  <a:srgbClr val="4472C4">
                    <a:lumMod val="50000"/>
                  </a:srgbClr>
                </a:solidFill>
                <a:latin typeface="HP Simplified" panose="020B0606020204020204" pitchFamily="34" charset="0"/>
              </a:endParaRPr>
            </a:p>
          </p:txBody>
        </p:sp>
        <p:pic>
          <p:nvPicPr>
            <p:cNvPr id="13" name="Picture 12">
              <a:extLst>
                <a:ext uri="{FF2B5EF4-FFF2-40B4-BE49-F238E27FC236}">
                  <a16:creationId xmlns:a16="http://schemas.microsoft.com/office/drawing/2014/main" id="{CDCACA51-C325-4023-9C88-859ACDFAD9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06243" y="4743676"/>
              <a:ext cx="193040" cy="193040"/>
            </a:xfrm>
            <a:prstGeom prst="rect">
              <a:avLst/>
            </a:prstGeom>
          </p:spPr>
        </p:pic>
        <p:sp>
          <p:nvSpPr>
            <p:cNvPr id="14" name="Title 1">
              <a:extLst>
                <a:ext uri="{FF2B5EF4-FFF2-40B4-BE49-F238E27FC236}">
                  <a16:creationId xmlns:a16="http://schemas.microsoft.com/office/drawing/2014/main" id="{AB5299A3-9580-4C35-8ACF-51B39D383A60}"/>
                </a:ext>
              </a:extLst>
            </p:cNvPr>
            <p:cNvSpPr txBox="1">
              <a:spLocks/>
            </p:cNvSpPr>
            <p:nvPr/>
          </p:nvSpPr>
          <p:spPr>
            <a:xfrm>
              <a:off x="2424490" y="4654540"/>
              <a:ext cx="2498030"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 Talent Scholarship 2019</a:t>
              </a:r>
              <a:endParaRPr lang="en-US" sz="700" dirty="0">
                <a:solidFill>
                  <a:srgbClr val="4472C4">
                    <a:lumMod val="50000"/>
                  </a:srgbClr>
                </a:solidFill>
                <a:latin typeface="HP Simplified" panose="020B0606020204020204" pitchFamily="34" charset="0"/>
              </a:endParaRPr>
            </a:p>
          </p:txBody>
        </p:sp>
      </p:grpSp>
      <p:sp>
        <p:nvSpPr>
          <p:cNvPr id="15" name="Title 1">
            <a:extLst>
              <a:ext uri="{FF2B5EF4-FFF2-40B4-BE49-F238E27FC236}">
                <a16:creationId xmlns:a16="http://schemas.microsoft.com/office/drawing/2014/main" id="{15B4ECB2-1EA2-45BD-A1C4-83B0C6BDA2C2}"/>
              </a:ext>
            </a:extLst>
          </p:cNvPr>
          <p:cNvSpPr txBox="1">
            <a:spLocks/>
          </p:cNvSpPr>
          <p:nvPr/>
        </p:nvSpPr>
        <p:spPr>
          <a:xfrm>
            <a:off x="396745" y="1534458"/>
            <a:ext cx="1827720" cy="5877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600" dirty="0">
                <a:solidFill>
                  <a:srgbClr val="4472C4">
                    <a:lumMod val="50000"/>
                  </a:srgbClr>
                </a:solidFill>
                <a:latin typeface="HP Simplified" panose="020B0606020204020204" pitchFamily="34" charset="0"/>
              </a:rPr>
              <a:t>IKUTI KAMI</a:t>
            </a:r>
            <a:endParaRPr lang="en-US" sz="900" dirty="0">
              <a:solidFill>
                <a:srgbClr val="4472C4">
                  <a:lumMod val="50000"/>
                </a:srgbClr>
              </a:solidFill>
              <a:latin typeface="HP Simplified" panose="020B0606020204020204" pitchFamily="34" charset="0"/>
            </a:endParaRPr>
          </a:p>
        </p:txBody>
      </p:sp>
      <p:pic>
        <p:nvPicPr>
          <p:cNvPr id="16" name="Picture 15">
            <a:extLst>
              <a:ext uri="{FF2B5EF4-FFF2-40B4-BE49-F238E27FC236}">
                <a16:creationId xmlns:a16="http://schemas.microsoft.com/office/drawing/2014/main" id="{09ECE9BA-4A57-4C40-8543-79ADE3BA9D8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0124" t="28606" r="7380" b="32333"/>
          <a:stretch/>
        </p:blipFill>
        <p:spPr>
          <a:xfrm>
            <a:off x="314035" y="2050357"/>
            <a:ext cx="1827720" cy="865842"/>
          </a:xfrm>
          <a:prstGeom prst="rect">
            <a:avLst/>
          </a:prstGeom>
        </p:spPr>
      </p:pic>
      <p:sp>
        <p:nvSpPr>
          <p:cNvPr id="17" name="Rectangle 16">
            <a:extLst>
              <a:ext uri="{FF2B5EF4-FFF2-40B4-BE49-F238E27FC236}">
                <a16:creationId xmlns:a16="http://schemas.microsoft.com/office/drawing/2014/main" id="{FE69A50C-EA9B-47A2-B1B3-8D385A77FE0F}"/>
              </a:ext>
            </a:extLst>
          </p:cNvPr>
          <p:cNvSpPr/>
          <p:nvPr/>
        </p:nvSpPr>
        <p:spPr>
          <a:xfrm>
            <a:off x="422449" y="4294918"/>
            <a:ext cx="5509449" cy="1384995"/>
          </a:xfrm>
          <a:prstGeom prst="rect">
            <a:avLst/>
          </a:prstGeom>
        </p:spPr>
        <p:txBody>
          <a:bodyPr wrap="square">
            <a:spAutoFit/>
          </a:bodyPr>
          <a:lstStyle/>
          <a:p>
            <a:pPr defTabSz="457200"/>
            <a:r>
              <a:rPr lang="en-US" sz="1400" dirty="0">
                <a:solidFill>
                  <a:srgbClr val="4472C4">
                    <a:lumMod val="50000"/>
                  </a:srgbClr>
                </a:solidFill>
                <a:latin typeface="HP Simplified" panose="020B0606020204020204" pitchFamily="34" charset="0"/>
              </a:rPr>
              <a:t>Pusat </a:t>
            </a:r>
            <a:r>
              <a:rPr lang="en-US" sz="1400" dirty="0" err="1">
                <a:solidFill>
                  <a:srgbClr val="4472C4">
                    <a:lumMod val="50000"/>
                  </a:srgbClr>
                </a:solidFill>
                <a:latin typeface="HP Simplified" panose="020B0606020204020204" pitchFamily="34" charset="0"/>
              </a:rPr>
              <a:t>Pengembangan</a:t>
            </a:r>
            <a:r>
              <a:rPr lang="en-US" sz="1400" dirty="0">
                <a:solidFill>
                  <a:srgbClr val="4472C4">
                    <a:lumMod val="50000"/>
                  </a:srgbClr>
                </a:solidFill>
                <a:latin typeface="HP Simplified" panose="020B0606020204020204" pitchFamily="34" charset="0"/>
              </a:rPr>
              <a:t> </a:t>
            </a:r>
            <a:r>
              <a:rPr lang="en-US" sz="1400" dirty="0" err="1">
                <a:solidFill>
                  <a:srgbClr val="4472C4">
                    <a:lumMod val="50000"/>
                  </a:srgbClr>
                </a:solidFill>
                <a:latin typeface="HP Simplified" panose="020B0606020204020204" pitchFamily="34" charset="0"/>
              </a:rPr>
              <a:t>Profesi</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Sertifikasi</a:t>
            </a:r>
            <a:endParaRPr lang="en-US" sz="1400" dirty="0">
              <a:solidFill>
                <a:srgbClr val="4472C4">
                  <a:lumMod val="50000"/>
                </a:srgbClr>
              </a:solidFill>
              <a:latin typeface="HP Simplified" panose="020B0606020204020204" pitchFamily="34" charset="0"/>
            </a:endParaRPr>
          </a:p>
          <a:p>
            <a:pPr defTabSz="457200"/>
            <a:r>
              <a:rPr lang="en-US" sz="1400" dirty="0">
                <a:solidFill>
                  <a:srgbClr val="4472C4">
                    <a:lumMod val="50000"/>
                  </a:srgbClr>
                </a:solidFill>
                <a:latin typeface="HP Simplified" panose="020B0606020204020204" pitchFamily="34" charset="0"/>
              </a:rPr>
              <a:t>Badan </a:t>
            </a:r>
            <a:r>
              <a:rPr lang="en-US" sz="1400" dirty="0" err="1">
                <a:solidFill>
                  <a:srgbClr val="4472C4">
                    <a:lumMod val="50000"/>
                  </a:srgbClr>
                </a:solidFill>
                <a:latin typeface="HP Simplified" panose="020B0606020204020204" pitchFamily="34" charset="0"/>
              </a:rPr>
              <a:t>Penelitian</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Pengembangan</a:t>
            </a:r>
            <a:r>
              <a:rPr lang="en-US" sz="1400" dirty="0">
                <a:solidFill>
                  <a:srgbClr val="4472C4">
                    <a:lumMod val="50000"/>
                  </a:srgbClr>
                </a:solidFill>
                <a:latin typeface="HP Simplified" panose="020B0606020204020204" pitchFamily="34" charset="0"/>
              </a:rPr>
              <a:t> SDM</a:t>
            </a:r>
          </a:p>
          <a:p>
            <a:pPr defTabSz="457200"/>
            <a:r>
              <a:rPr lang="en-US" sz="1400" dirty="0">
                <a:solidFill>
                  <a:srgbClr val="4472C4">
                    <a:lumMod val="50000"/>
                  </a:srgbClr>
                </a:solidFill>
                <a:latin typeface="HP Simplified" panose="020B0606020204020204" pitchFamily="34" charset="0"/>
              </a:rPr>
              <a:t>Kementerian </a:t>
            </a:r>
            <a:r>
              <a:rPr lang="en-US" sz="1400" dirty="0" err="1">
                <a:solidFill>
                  <a:srgbClr val="4472C4">
                    <a:lumMod val="50000"/>
                  </a:srgbClr>
                </a:solidFill>
                <a:latin typeface="HP Simplified" panose="020B0606020204020204" pitchFamily="34" charset="0"/>
              </a:rPr>
              <a:t>Komunikasi</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Informatika</a:t>
            </a:r>
            <a:endParaRPr lang="en-US" sz="1400" dirty="0">
              <a:solidFill>
                <a:srgbClr val="4472C4">
                  <a:lumMod val="50000"/>
                </a:srgbClr>
              </a:solidFill>
              <a:latin typeface="HP Simplified" panose="020B0606020204020204" pitchFamily="34" charset="0"/>
            </a:endParaRPr>
          </a:p>
          <a:p>
            <a:pPr defTabSz="457200"/>
            <a:r>
              <a:rPr lang="en-US" sz="1400" dirty="0">
                <a:solidFill>
                  <a:srgbClr val="4472C4">
                    <a:lumMod val="50000"/>
                  </a:srgbClr>
                </a:solidFill>
                <a:latin typeface="HP Simplified" panose="020B0606020204020204" pitchFamily="34" charset="0"/>
              </a:rPr>
              <a:t>Jl. Medan Merdeka Barat No. 9 </a:t>
            </a:r>
          </a:p>
          <a:p>
            <a:pPr defTabSz="457200"/>
            <a:r>
              <a:rPr lang="en-US" sz="1400" dirty="0">
                <a:solidFill>
                  <a:srgbClr val="4472C4">
                    <a:lumMod val="50000"/>
                  </a:srgbClr>
                </a:solidFill>
                <a:latin typeface="HP Simplified" panose="020B0606020204020204" pitchFamily="34" charset="0"/>
              </a:rPr>
              <a:t>(Gd. </a:t>
            </a:r>
            <a:r>
              <a:rPr lang="en-US" sz="1400" dirty="0" err="1">
                <a:solidFill>
                  <a:srgbClr val="4472C4">
                    <a:lumMod val="50000"/>
                  </a:srgbClr>
                </a:solidFill>
                <a:latin typeface="HP Simplified" panose="020B0606020204020204" pitchFamily="34" charset="0"/>
              </a:rPr>
              <a:t>Belakang</a:t>
            </a:r>
            <a:r>
              <a:rPr lang="en-US" sz="1400" dirty="0">
                <a:solidFill>
                  <a:srgbClr val="4472C4">
                    <a:lumMod val="50000"/>
                  </a:srgbClr>
                </a:solidFill>
                <a:latin typeface="HP Simplified" panose="020B0606020204020204" pitchFamily="34" charset="0"/>
              </a:rPr>
              <a:t> Lt. 4 - 5) </a:t>
            </a:r>
          </a:p>
          <a:p>
            <a:pPr defTabSz="457200"/>
            <a:r>
              <a:rPr lang="en-US" sz="1400" dirty="0">
                <a:solidFill>
                  <a:srgbClr val="4472C4">
                    <a:lumMod val="50000"/>
                  </a:srgbClr>
                </a:solidFill>
                <a:latin typeface="HP Simplified" panose="020B0606020204020204" pitchFamily="34" charset="0"/>
              </a:rPr>
              <a:t>Jakarta Pusat, 10110</a:t>
            </a:r>
          </a:p>
        </p:txBody>
      </p:sp>
      <p:grpSp>
        <p:nvGrpSpPr>
          <p:cNvPr id="20" name="Group 19">
            <a:extLst>
              <a:ext uri="{FF2B5EF4-FFF2-40B4-BE49-F238E27FC236}">
                <a16:creationId xmlns:a16="http://schemas.microsoft.com/office/drawing/2014/main" id="{AD8B2030-99C4-4505-9667-DE6CE4B6CE0B}"/>
              </a:ext>
            </a:extLst>
          </p:cNvPr>
          <p:cNvGrpSpPr/>
          <p:nvPr/>
        </p:nvGrpSpPr>
        <p:grpSpPr>
          <a:xfrm>
            <a:off x="5674242" y="6327045"/>
            <a:ext cx="2170463" cy="378419"/>
            <a:chOff x="4279782" y="5408838"/>
            <a:chExt cx="2170463" cy="378419"/>
          </a:xfrm>
        </p:grpSpPr>
        <p:pic>
          <p:nvPicPr>
            <p:cNvPr id="21" name="Picture 20">
              <a:extLst>
                <a:ext uri="{FF2B5EF4-FFF2-40B4-BE49-F238E27FC236}">
                  <a16:creationId xmlns:a16="http://schemas.microsoft.com/office/drawing/2014/main" id="{9587EFBD-0C26-4194-996D-1BA694E97DC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79782" y="5490038"/>
              <a:ext cx="216020" cy="216020"/>
            </a:xfrm>
            <a:prstGeom prst="rect">
              <a:avLst/>
            </a:prstGeom>
          </p:spPr>
        </p:pic>
        <p:sp>
          <p:nvSpPr>
            <p:cNvPr id="22" name="Title 1">
              <a:extLst>
                <a:ext uri="{FF2B5EF4-FFF2-40B4-BE49-F238E27FC236}">
                  <a16:creationId xmlns:a16="http://schemas.microsoft.com/office/drawing/2014/main" id="{D2C9E095-20A3-45B6-B340-94169BBF4AC4}"/>
                </a:ext>
              </a:extLst>
            </p:cNvPr>
            <p:cNvSpPr txBox="1">
              <a:spLocks/>
            </p:cNvSpPr>
            <p:nvPr/>
          </p:nvSpPr>
          <p:spPr>
            <a:xfrm>
              <a:off x="4457102" y="5408838"/>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digitalent.kominfo.go.id</a:t>
              </a:r>
              <a:endParaRPr lang="en-US" sz="700" dirty="0">
                <a:solidFill>
                  <a:srgbClr val="4472C4">
                    <a:lumMod val="50000"/>
                  </a:srgbClr>
                </a:solidFill>
                <a:latin typeface="HP Simplified" panose="020B0606020204020204" pitchFamily="34" charset="0"/>
              </a:endParaRPr>
            </a:p>
          </p:txBody>
        </p:sp>
      </p:grpSp>
      <p:sp>
        <p:nvSpPr>
          <p:cNvPr id="2" name="Date Placeholder 1"/>
          <p:cNvSpPr>
            <a:spLocks noGrp="1"/>
          </p:cNvSpPr>
          <p:nvPr>
            <p:ph type="dt" sz="half" idx="10"/>
          </p:nvPr>
        </p:nvSpPr>
        <p:spPr/>
        <p:txBody>
          <a:bodyPr/>
          <a:lstStyle/>
          <a:p>
            <a:fld id="{FFD693EA-7277-4709-BD63-409440A77893}" type="datetime1">
              <a:rPr lang="id-ID" smtClean="0">
                <a:solidFill>
                  <a:prstClr val="black">
                    <a:tint val="75000"/>
                  </a:prstClr>
                </a:solidFill>
              </a:rPr>
              <a:t>30/06/2019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Machine Learning di AWS</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8A2BCBC-50EF-4175-83E0-F618B60D4316}" type="slidenum">
              <a:rPr lang="en-US" smtClean="0">
                <a:solidFill>
                  <a:prstClr val="black">
                    <a:tint val="75000"/>
                  </a:prstClr>
                </a:solidFill>
              </a:rPr>
              <a:pPr/>
              <a:t>42</a:t>
            </a:fld>
            <a:endParaRPr lang="en-US">
              <a:solidFill>
                <a:prstClr val="black">
                  <a:tint val="75000"/>
                </a:prstClr>
              </a:solidFill>
            </a:endParaRPr>
          </a:p>
        </p:txBody>
      </p:sp>
    </p:spTree>
    <p:extLst>
      <p:ext uri="{BB962C8B-B14F-4D97-AF65-F5344CB8AC3E}">
        <p14:creationId xmlns:p14="http://schemas.microsoft.com/office/powerpoint/2010/main" val="27032174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smtClean="0"/>
              <a:t>Contoh</a:t>
            </a:r>
            <a:r>
              <a:rPr lang="en-US" dirty="0" smtClean="0"/>
              <a:t> </a:t>
            </a:r>
            <a:r>
              <a:rPr lang="en-US" dirty="0" err="1" smtClean="0"/>
              <a:t>Implementasi</a:t>
            </a:r>
            <a:r>
              <a:rPr lang="en-US" dirty="0" smtClean="0"/>
              <a:t> ML/ Deep Learning</a:t>
            </a:r>
            <a:endParaRPr lang="en-US" dirty="0"/>
          </a:p>
        </p:txBody>
      </p:sp>
      <p:sp>
        <p:nvSpPr>
          <p:cNvPr id="9" name="Text Placeholder 8"/>
          <p:cNvSpPr>
            <a:spLocks noGrp="1"/>
          </p:cNvSpPr>
          <p:nvPr>
            <p:ph type="body" idx="1"/>
          </p:nvPr>
        </p:nvSpPr>
        <p:spPr/>
        <p:txBody>
          <a:bodyPr>
            <a:normAutofit fontScale="92500" lnSpcReduction="20000"/>
          </a:bodyPr>
          <a:lstStyle/>
          <a:p>
            <a:r>
              <a:rPr lang="id-ID" dirty="0" smtClean="0"/>
              <a:t>Bagian 2</a:t>
            </a:r>
            <a:endParaRPr lang="en-US" dirty="0"/>
          </a:p>
        </p:txBody>
      </p:sp>
      <p:sp>
        <p:nvSpPr>
          <p:cNvPr id="5" name="Date Placeholder 4"/>
          <p:cNvSpPr>
            <a:spLocks noGrp="1"/>
          </p:cNvSpPr>
          <p:nvPr>
            <p:ph type="dt" sz="half" idx="10"/>
          </p:nvPr>
        </p:nvSpPr>
        <p:spPr/>
        <p:txBody>
          <a:bodyPr/>
          <a:lstStyle/>
          <a:p>
            <a:fld id="{E24CBB59-7C66-4516-83BA-5881AD094C03}" type="datetime1">
              <a:rPr lang="id-ID" smtClean="0"/>
              <a:t>30/06/2019</a:t>
            </a:fld>
            <a:endParaRPr lang="id-ID"/>
          </a:p>
        </p:txBody>
      </p:sp>
      <p:sp>
        <p:nvSpPr>
          <p:cNvPr id="6" name="Footer Placeholder 5"/>
          <p:cNvSpPr>
            <a:spLocks noGrp="1"/>
          </p:cNvSpPr>
          <p:nvPr>
            <p:ph type="ftr" sz="quarter" idx="11"/>
          </p:nvPr>
        </p:nvSpPr>
        <p:spPr/>
        <p:txBody>
          <a:bodyPr/>
          <a:lstStyle/>
          <a:p>
            <a:r>
              <a:rPr lang="id-ID" smtClean="0"/>
              <a:t>Machine Learning di AWS</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pPr/>
              <a:t>5</a:t>
            </a:fld>
            <a:endParaRPr lang="id-ID"/>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extShape 1"/>
          <p:cNvSpPr txBox="1"/>
          <p:nvPr/>
        </p:nvSpPr>
        <p:spPr>
          <a:xfrm>
            <a:off x="1652400" y="406440"/>
            <a:ext cx="7346880" cy="853560"/>
          </a:xfrm>
          <a:prstGeom prst="rect">
            <a:avLst/>
          </a:prstGeom>
          <a:noFill/>
          <a:ln>
            <a:noFill/>
          </a:ln>
        </p:spPr>
        <p:txBody>
          <a:bodyPr lIns="0" tIns="0" rIns="0" bIns="0" anchor="ctr"/>
          <a:lstStyle/>
          <a:p>
            <a:endParaRPr lang="id-ID" sz="1800" b="0" strike="noStrike" spc="-1">
              <a:solidFill>
                <a:srgbClr val="000000"/>
              </a:solidFill>
              <a:latin typeface="Product Sans"/>
            </a:endParaRPr>
          </a:p>
        </p:txBody>
      </p:sp>
      <p:pic>
        <p:nvPicPr>
          <p:cNvPr id="208" name="Picture 207"/>
          <p:cNvPicPr/>
          <p:nvPr/>
        </p:nvPicPr>
        <p:blipFill>
          <a:blip r:embed="rId2"/>
          <a:stretch/>
        </p:blipFill>
        <p:spPr>
          <a:xfrm>
            <a:off x="41760" y="86652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Shape 1"/>
          <p:cNvSpPr txBox="1"/>
          <p:nvPr/>
        </p:nvSpPr>
        <p:spPr>
          <a:xfrm>
            <a:off x="1652400" y="406440"/>
            <a:ext cx="7346880" cy="853560"/>
          </a:xfrm>
          <a:prstGeom prst="rect">
            <a:avLst/>
          </a:prstGeom>
          <a:noFill/>
          <a:ln>
            <a:noFill/>
          </a:ln>
        </p:spPr>
        <p:txBody>
          <a:bodyPr lIns="0" tIns="0" rIns="0" bIns="0" anchor="ctr"/>
          <a:lstStyle/>
          <a:p>
            <a:endParaRPr lang="id-ID" sz="1800" b="0" strike="noStrike" spc="-1">
              <a:solidFill>
                <a:srgbClr val="000000"/>
              </a:solidFill>
              <a:latin typeface="Product Sans"/>
            </a:endParaRPr>
          </a:p>
        </p:txBody>
      </p:sp>
      <p:pic>
        <p:nvPicPr>
          <p:cNvPr id="210" name="Picture 209"/>
          <p:cNvPicPr/>
          <p:nvPr/>
        </p:nvPicPr>
        <p:blipFill>
          <a:blip r:embed="rId2"/>
          <a:stretch/>
        </p:blipFill>
        <p:spPr>
          <a:xfrm>
            <a:off x="41760" y="866520"/>
            <a:ext cx="9143640" cy="51429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TextShape 1"/>
          <p:cNvSpPr txBox="1"/>
          <p:nvPr/>
        </p:nvSpPr>
        <p:spPr>
          <a:xfrm>
            <a:off x="1652400" y="406440"/>
            <a:ext cx="7346880" cy="853560"/>
          </a:xfrm>
          <a:prstGeom prst="rect">
            <a:avLst/>
          </a:prstGeom>
          <a:noFill/>
          <a:ln>
            <a:noFill/>
          </a:ln>
        </p:spPr>
        <p:txBody>
          <a:bodyPr lIns="0" tIns="0" rIns="0" bIns="0" anchor="ctr"/>
          <a:lstStyle/>
          <a:p>
            <a:r>
              <a:rPr lang="id-ID" sz="2400" b="1" strike="noStrike" spc="-1">
                <a:solidFill>
                  <a:srgbClr val="000000"/>
                </a:solidFill>
                <a:latin typeface="Product Sans"/>
              </a:rPr>
              <a:t>Helping shoppers be efficient using deep learning</a:t>
            </a:r>
            <a:endParaRPr lang="id-ID" sz="2400" b="0" strike="noStrike" spc="-1">
              <a:solidFill>
                <a:srgbClr val="000000"/>
              </a:solidFill>
              <a:latin typeface="Product Sans"/>
            </a:endParaRPr>
          </a:p>
        </p:txBody>
      </p:sp>
      <p:sp>
        <p:nvSpPr>
          <p:cNvPr id="212" name="TextShape 2"/>
          <p:cNvSpPr txBox="1"/>
          <p:nvPr/>
        </p:nvSpPr>
        <p:spPr>
          <a:xfrm rot="21586800">
            <a:off x="185040" y="1444483"/>
            <a:ext cx="4851397" cy="4738680"/>
          </a:xfrm>
          <a:prstGeom prst="rect">
            <a:avLst/>
          </a:prstGeom>
          <a:noFill/>
          <a:ln>
            <a:noFill/>
          </a:ln>
        </p:spPr>
        <p:txBody>
          <a:bodyPr lIns="0" tIns="0" rIns="0" bIns="0"/>
          <a:lstStyle/>
          <a:p>
            <a:pPr marL="108000" algn="just">
              <a:spcAft>
                <a:spcPts val="1417"/>
              </a:spcAft>
              <a:buClr>
                <a:srgbClr val="000000"/>
              </a:buClr>
              <a:buSzPct val="45000"/>
            </a:pPr>
            <a:r>
              <a:rPr lang="id-ID" sz="2000" b="0" strike="noStrike" spc="-1" dirty="0">
                <a:solidFill>
                  <a:srgbClr val="3B3838"/>
                </a:solidFill>
                <a:latin typeface="Product Sans"/>
              </a:rPr>
              <a:t>Instacart, an internet-based grocery delivery service, uses deep learning to help their thousand of personal shoppers be more efficent.</a:t>
            </a:r>
          </a:p>
          <a:p>
            <a:pPr marL="432000" indent="-324000" algn="just">
              <a:spcAft>
                <a:spcPts val="1417"/>
              </a:spcAft>
              <a:buClr>
                <a:srgbClr val="000000"/>
              </a:buClr>
              <a:buSzPct val="45000"/>
              <a:buFont typeface="Wingdings" charset="2"/>
              <a:buChar char=""/>
            </a:pPr>
            <a:r>
              <a:rPr lang="id-ID" sz="2000" b="0" strike="noStrike" spc="-1" dirty="0">
                <a:solidFill>
                  <a:srgbClr val="3B3838"/>
                </a:solidFill>
                <a:latin typeface="Product Sans"/>
              </a:rPr>
              <a:t>Trained deep learning models using Keras and TensorFlow to build a scoring generator that helps customers shop based on prior purchases.</a:t>
            </a:r>
          </a:p>
          <a:p>
            <a:pPr marL="432000" indent="-324000" algn="just">
              <a:spcAft>
                <a:spcPts val="1417"/>
              </a:spcAft>
              <a:buClr>
                <a:srgbClr val="000000"/>
              </a:buClr>
              <a:buSzPct val="45000"/>
              <a:buFont typeface="Wingdings" charset="2"/>
              <a:buChar char=""/>
            </a:pPr>
            <a:r>
              <a:rPr lang="id-ID" sz="2000" b="0" strike="noStrike" spc="-1" dirty="0">
                <a:solidFill>
                  <a:srgbClr val="3B3838"/>
                </a:solidFill>
                <a:latin typeface="Product Sans"/>
              </a:rPr>
              <a:t>Utilized Tesla K80 GPUs on Amazon cloud for siginificant performance and efficiency gains and to reduce customer shopping timer by minutes per trip. At scale, every minute saved will translate into 618 years of shopping time per year.</a:t>
            </a:r>
          </a:p>
        </p:txBody>
      </p:sp>
      <p:pic>
        <p:nvPicPr>
          <p:cNvPr id="1026" name="Picture 2" descr="D:\cloud compt\Materi-AWS\pembagian AWS\bab7\CAMPURAN\07\thumb0080.png"/>
          <p:cNvPicPr>
            <a:picLocks noChangeAspect="1" noChangeArrowheads="1"/>
          </p:cNvPicPr>
          <p:nvPr/>
        </p:nvPicPr>
        <p:blipFill rotWithShape="1">
          <a:blip r:embed="rId2">
            <a:extLst>
              <a:ext uri="{28A0092B-C50C-407E-A947-70E740481C1C}">
                <a14:useLocalDpi xmlns:a14="http://schemas.microsoft.com/office/drawing/2010/main" val="0"/>
              </a:ext>
            </a:extLst>
          </a:blip>
          <a:srcRect l="56182" t="22857" r="-1071"/>
          <a:stretch/>
        </p:blipFill>
        <p:spPr bwMode="auto">
          <a:xfrm>
            <a:off x="5267785" y="1988457"/>
            <a:ext cx="3903804" cy="37737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Tujuan</a:t>
            </a:r>
            <a:r>
              <a:rPr lang="en-US" dirty="0" smtClean="0"/>
              <a:t> Amazon </a:t>
            </a:r>
            <a:r>
              <a:rPr lang="en-US" dirty="0" err="1" smtClean="0"/>
              <a:t>di</a:t>
            </a:r>
            <a:r>
              <a:rPr lang="en-US" dirty="0" smtClean="0"/>
              <a:t> Machine Learning</a:t>
            </a:r>
            <a:endParaRPr lang="en-US" dirty="0"/>
          </a:p>
        </p:txBody>
      </p:sp>
      <p:sp>
        <p:nvSpPr>
          <p:cNvPr id="3" name="Content Placeholder 2"/>
          <p:cNvSpPr>
            <a:spLocks noGrp="1"/>
          </p:cNvSpPr>
          <p:nvPr>
            <p:ph idx="1"/>
          </p:nvPr>
        </p:nvSpPr>
        <p:spPr/>
        <p:txBody>
          <a:bodyPr>
            <a:normAutofit/>
          </a:bodyPr>
          <a:lstStyle/>
          <a:p>
            <a:pPr algn="ctr"/>
            <a:endParaRPr lang="en-US" sz="3200" b="1" dirty="0" smtClean="0"/>
          </a:p>
          <a:p>
            <a:pPr algn="ctr"/>
            <a:endParaRPr lang="en-US" sz="3200" b="1" dirty="0" smtClean="0"/>
          </a:p>
          <a:p>
            <a:pPr algn="ctr"/>
            <a:endParaRPr lang="en-US" sz="3200" b="1" dirty="0" smtClean="0"/>
          </a:p>
          <a:p>
            <a:pPr algn="ctr">
              <a:buNone/>
            </a:pPr>
            <a:r>
              <a:rPr lang="en-US" sz="3200" b="1" dirty="0" smtClean="0"/>
              <a:t>Put machine learning in hands of every developer and data scientist</a:t>
            </a:r>
            <a:endParaRPr lang="en-US" sz="3200" b="1" dirty="0"/>
          </a:p>
        </p:txBody>
      </p:sp>
      <p:sp>
        <p:nvSpPr>
          <p:cNvPr id="4" name="Date Placeholder 3"/>
          <p:cNvSpPr>
            <a:spLocks noGrp="1"/>
          </p:cNvSpPr>
          <p:nvPr>
            <p:ph type="dt" sz="half" idx="10"/>
          </p:nvPr>
        </p:nvSpPr>
        <p:spPr/>
        <p:txBody>
          <a:bodyPr/>
          <a:lstStyle/>
          <a:p>
            <a:fld id="{48B6999F-92DA-4F2B-9D83-91662AA938C6}"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Machine Learning di AWS</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a:t>
            </a:fld>
            <a:endParaRPr lang="id-ID" dirty="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Product Sans"/>
        <a:ea typeface=""/>
        <a:cs typeface=""/>
      </a:majorFont>
      <a:minorFont>
        <a:latin typeface="Product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4825</TotalTime>
  <Words>408</Words>
  <Application>Microsoft Office PowerPoint</Application>
  <PresentationFormat>On-screen Show (4:3)</PresentationFormat>
  <Paragraphs>90</Paragraphs>
  <Slides>42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Courier New</vt:lpstr>
      <vt:lpstr>HP Simplified</vt:lpstr>
      <vt:lpstr>Product Sans</vt:lpstr>
      <vt:lpstr>Segoe UI Light</vt:lpstr>
      <vt:lpstr>Wingdings</vt:lpstr>
      <vt:lpstr>Office Theme</vt:lpstr>
      <vt:lpstr>PowerPoint Presentation</vt:lpstr>
      <vt:lpstr>Machine Learning di AWS</vt:lpstr>
      <vt:lpstr>Sejarah Implementasi ML di Aws</vt:lpstr>
      <vt:lpstr>Pengguna Machine Learning di AWS</vt:lpstr>
      <vt:lpstr>Contoh Implementasi ML/ Deep Learning</vt:lpstr>
      <vt:lpstr>PowerPoint Presentation</vt:lpstr>
      <vt:lpstr>PowerPoint Presentation</vt:lpstr>
      <vt:lpstr>PowerPoint Presentation</vt:lpstr>
      <vt:lpstr>Tujuan Amazon di Machine Learning</vt:lpstr>
      <vt:lpstr>Amazon Machine Learning Stack</vt:lpstr>
      <vt:lpstr>Amazon Machine Learning Stack</vt:lpstr>
      <vt:lpstr>Foundations Layer : Framework Interfaces</vt:lpstr>
      <vt:lpstr>PowerPoint Presentation</vt:lpstr>
      <vt:lpstr>PowerPoint Presentation</vt:lpstr>
      <vt:lpstr>Solusi Amazon untuk Platform ML (Amazon SageMaker)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I Komang Sugiartha</cp:lastModifiedBy>
  <cp:revision>517</cp:revision>
  <dcterms:created xsi:type="dcterms:W3CDTF">2019-04-17T03:34:48Z</dcterms:created>
  <dcterms:modified xsi:type="dcterms:W3CDTF">2019-06-30T10:06:00Z</dcterms:modified>
</cp:coreProperties>
</file>